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heme/themeOverride1.xml" ContentType="application/vnd.openxmlformats-officedocument.themeOverr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4"/>
  </p:sldMasterIdLst>
  <p:notesMasterIdLst>
    <p:notesMasterId r:id="rId75"/>
  </p:notesMasterIdLst>
  <p:handoutMasterIdLst>
    <p:handoutMasterId r:id="rId76"/>
  </p:handoutMasterIdLst>
  <p:sldIdLst>
    <p:sldId id="281" r:id="rId5"/>
    <p:sldId id="263" r:id="rId6"/>
    <p:sldId id="297" r:id="rId7"/>
    <p:sldId id="298" r:id="rId8"/>
    <p:sldId id="299" r:id="rId9"/>
    <p:sldId id="360" r:id="rId10"/>
    <p:sldId id="264" r:id="rId11"/>
    <p:sldId id="332" r:id="rId12"/>
    <p:sldId id="361" r:id="rId13"/>
    <p:sldId id="265" r:id="rId14"/>
    <p:sldId id="266" r:id="rId15"/>
    <p:sldId id="268" r:id="rId16"/>
    <p:sldId id="300" r:id="rId17"/>
    <p:sldId id="272" r:id="rId18"/>
    <p:sldId id="273" r:id="rId19"/>
    <p:sldId id="270" r:id="rId20"/>
    <p:sldId id="363" r:id="rId21"/>
    <p:sldId id="267" r:id="rId22"/>
    <p:sldId id="271" r:id="rId23"/>
    <p:sldId id="302" r:id="rId24"/>
    <p:sldId id="303" r:id="rId25"/>
    <p:sldId id="374" r:id="rId26"/>
    <p:sldId id="274" r:id="rId27"/>
    <p:sldId id="304" r:id="rId28"/>
    <p:sldId id="368" r:id="rId29"/>
    <p:sldId id="370" r:id="rId30"/>
    <p:sldId id="371" r:id="rId31"/>
    <p:sldId id="372" r:id="rId32"/>
    <p:sldId id="373" r:id="rId33"/>
    <p:sldId id="376" r:id="rId34"/>
    <p:sldId id="377" r:id="rId35"/>
    <p:sldId id="378" r:id="rId36"/>
    <p:sldId id="379" r:id="rId37"/>
    <p:sldId id="364" r:id="rId38"/>
    <p:sldId id="269" r:id="rId39"/>
    <p:sldId id="306" r:id="rId40"/>
    <p:sldId id="317" r:id="rId41"/>
    <p:sldId id="336" r:id="rId42"/>
    <p:sldId id="335" r:id="rId43"/>
    <p:sldId id="337" r:id="rId44"/>
    <p:sldId id="381" r:id="rId45"/>
    <p:sldId id="365" r:id="rId46"/>
    <p:sldId id="305" r:id="rId47"/>
    <p:sldId id="307" r:id="rId48"/>
    <p:sldId id="338" r:id="rId49"/>
    <p:sldId id="311" r:id="rId50"/>
    <p:sldId id="309" r:id="rId51"/>
    <p:sldId id="310" r:id="rId52"/>
    <p:sldId id="333" r:id="rId53"/>
    <p:sldId id="313" r:id="rId54"/>
    <p:sldId id="350" r:id="rId55"/>
    <p:sldId id="341" r:id="rId56"/>
    <p:sldId id="343" r:id="rId57"/>
    <p:sldId id="351" r:id="rId58"/>
    <p:sldId id="348" r:id="rId59"/>
    <p:sldId id="349" r:id="rId60"/>
    <p:sldId id="352" r:id="rId61"/>
    <p:sldId id="353" r:id="rId62"/>
    <p:sldId id="355" r:id="rId63"/>
    <p:sldId id="380" r:id="rId64"/>
    <p:sldId id="356" r:id="rId65"/>
    <p:sldId id="382" r:id="rId66"/>
    <p:sldId id="367" r:id="rId67"/>
    <p:sldId id="312" r:id="rId68"/>
    <p:sldId id="283" r:id="rId69"/>
    <p:sldId id="383" r:id="rId70"/>
    <p:sldId id="316" r:id="rId71"/>
    <p:sldId id="314" r:id="rId72"/>
    <p:sldId id="315" r:id="rId73"/>
    <p:sldId id="375" r:id="rId7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60" userDrawn="1">
          <p15:clr>
            <a:srgbClr val="A4A3A4"/>
          </p15:clr>
        </p15:guide>
        <p15:guide id="2" pos="7392" userDrawn="1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688BA"/>
    <a:srgbClr val="DF5327"/>
    <a:srgbClr val="9900FF"/>
    <a:srgbClr val="A4C2F4"/>
    <a:srgbClr val="C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4556" autoAdjust="0"/>
    <p:restoredTop sz="94660"/>
  </p:normalViewPr>
  <p:slideViewPr>
    <p:cSldViewPr snapToGrid="0">
      <p:cViewPr>
        <p:scale>
          <a:sx n="66" d="100"/>
          <a:sy n="66" d="100"/>
        </p:scale>
        <p:origin x="232" y="-36"/>
      </p:cViewPr>
      <p:guideLst>
        <p:guide pos="360"/>
        <p:guide pos="7392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80"/>
    </p:cViewPr>
  </p:sorterViewPr>
  <p:notesViewPr>
    <p:cSldViewPr snapToGrid="0">
      <p:cViewPr varScale="1">
        <p:scale>
          <a:sx n="60" d="100"/>
          <a:sy n="60" d="100"/>
        </p:scale>
        <p:origin x="3187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76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slide" Target="slides/slide70.xml"/><Relationship Id="rId79" Type="http://schemas.openxmlformats.org/officeDocument/2006/relationships/theme" Target="theme/theme1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viewProps" Target="viewProps.xml"/><Relationship Id="rId81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9F48555-701B-4EA7-8B8E-577C7953E268}" type="doc">
      <dgm:prSet loTypeId="urn:microsoft.com/office/officeart/2005/8/layout/hierarchy4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BC43C89B-49E2-4731-942B-AC502A3FCBB8}">
      <dgm:prSet phldrT="[Text]" custT="1"/>
      <dgm:spPr/>
      <dgm:t>
        <a:bodyPr/>
        <a:lstStyle/>
        <a:p>
          <a:r>
            <a:rPr lang="en-US" sz="3400" b="1" dirty="0"/>
            <a:t>Potential source of error</a:t>
          </a:r>
          <a:br>
            <a:rPr lang="en-US" sz="3400" dirty="0"/>
          </a:br>
          <a:r>
            <a:rPr lang="en-US" sz="2000" dirty="0"/>
            <a:t>in estimating population parameter using sample</a:t>
          </a:r>
          <a:endParaRPr lang="en-US" sz="3400" dirty="0"/>
        </a:p>
      </dgm:t>
    </dgm:pt>
    <dgm:pt modelId="{127034F5-6793-4DB4-8FF5-2DAD609BC249}" type="parTrans" cxnId="{E5AB2368-8C4C-4D29-B474-7AB4CD2AAA6A}">
      <dgm:prSet/>
      <dgm:spPr/>
      <dgm:t>
        <a:bodyPr/>
        <a:lstStyle/>
        <a:p>
          <a:endParaRPr lang="en-US"/>
        </a:p>
      </dgm:t>
    </dgm:pt>
    <dgm:pt modelId="{080DC975-3554-4F89-863D-2D5235900632}" type="sibTrans" cxnId="{E5AB2368-8C4C-4D29-B474-7AB4CD2AAA6A}">
      <dgm:prSet/>
      <dgm:spPr/>
      <dgm:t>
        <a:bodyPr/>
        <a:lstStyle/>
        <a:p>
          <a:endParaRPr lang="en-US"/>
        </a:p>
      </dgm:t>
    </dgm:pt>
    <dgm:pt modelId="{B5B13034-235D-4DE3-80E9-9C35D8B34658}">
      <dgm:prSet phldrT="[Text]">
        <dgm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/>
            <a:t>Sampling error</a:t>
          </a:r>
        </a:p>
      </dgm:t>
    </dgm:pt>
    <dgm:pt modelId="{59DFC268-8B7D-4884-A4F6-97E8CBCA4B63}" type="parTrans" cxnId="{A7D59503-363A-4A4B-BCE6-F9E934558918}">
      <dgm:prSet/>
      <dgm:spPr/>
      <dgm:t>
        <a:bodyPr/>
        <a:lstStyle/>
        <a:p>
          <a:endParaRPr lang="en-US"/>
        </a:p>
      </dgm:t>
    </dgm:pt>
    <dgm:pt modelId="{89246466-3D34-4B51-B161-462A349F0ABB}" type="sibTrans" cxnId="{A7D59503-363A-4A4B-BCE6-F9E934558918}">
      <dgm:prSet/>
      <dgm:spPr/>
      <dgm:t>
        <a:bodyPr/>
        <a:lstStyle/>
        <a:p>
          <a:endParaRPr lang="en-US"/>
        </a:p>
      </dgm:t>
    </dgm:pt>
    <dgm:pt modelId="{E94FE8A3-BD03-4D1C-B80E-A094DD7404AC}">
      <dgm:prSet phldrT="[Text]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/>
            <a:t>Sample is not the whole population</a:t>
          </a:r>
        </a:p>
      </dgm:t>
    </dgm:pt>
    <dgm:pt modelId="{ED156063-FDFE-45C9-B81C-9D701D2F468B}" type="parTrans" cxnId="{1DE35985-174C-46F4-AF70-DEB245D7C09C}">
      <dgm:prSet/>
      <dgm:spPr/>
      <dgm:t>
        <a:bodyPr/>
        <a:lstStyle/>
        <a:p>
          <a:endParaRPr lang="en-US"/>
        </a:p>
      </dgm:t>
    </dgm:pt>
    <dgm:pt modelId="{4F89166D-253E-4163-BADA-ED5350C5E3B1}" type="sibTrans" cxnId="{1DE35985-174C-46F4-AF70-DEB245D7C09C}">
      <dgm:prSet/>
      <dgm:spPr/>
      <dgm:t>
        <a:bodyPr/>
        <a:lstStyle/>
        <a:p>
          <a:endParaRPr lang="en-US"/>
        </a:p>
      </dgm:t>
    </dgm:pt>
    <dgm:pt modelId="{E215E466-1083-429B-BD82-F5BFFF01F4DF}">
      <dgm:prSet phldrT="[Text]">
        <dgm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/>
            <a:t>Non-sampling error</a:t>
          </a:r>
        </a:p>
      </dgm:t>
    </dgm:pt>
    <dgm:pt modelId="{C814314F-D5B3-44DC-87E1-B51E5DADD497}" type="parTrans" cxnId="{1CFA066D-C87D-4733-94F2-583BAAD167D9}">
      <dgm:prSet/>
      <dgm:spPr/>
      <dgm:t>
        <a:bodyPr/>
        <a:lstStyle/>
        <a:p>
          <a:endParaRPr lang="en-US"/>
        </a:p>
      </dgm:t>
    </dgm:pt>
    <dgm:pt modelId="{B5925AE7-86F0-4812-905D-97F6F1465424}" type="sibTrans" cxnId="{1CFA066D-C87D-4733-94F2-583BAAD167D9}">
      <dgm:prSet/>
      <dgm:spPr/>
      <dgm:t>
        <a:bodyPr/>
        <a:lstStyle/>
        <a:p>
          <a:endParaRPr lang="en-US"/>
        </a:p>
      </dgm:t>
    </dgm:pt>
    <dgm:pt modelId="{F8826A88-E32F-4602-82AA-AF4DFB1D1E68}">
      <dgm:prSet phldrT="[Text]">
        <dgm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/>
            <a:t>Behavioral effect</a:t>
          </a:r>
        </a:p>
      </dgm:t>
    </dgm:pt>
    <dgm:pt modelId="{0F9E09E4-887D-415D-AE97-E335E0366461}" type="parTrans" cxnId="{8438917D-8B4F-44F5-9D2E-7746E4D7E2B4}">
      <dgm:prSet/>
      <dgm:spPr/>
      <dgm:t>
        <a:bodyPr/>
        <a:lstStyle/>
        <a:p>
          <a:endParaRPr lang="en-US"/>
        </a:p>
      </dgm:t>
    </dgm:pt>
    <dgm:pt modelId="{556EEE2E-6459-4633-A8D7-B71FF526F9EE}" type="sibTrans" cxnId="{8438917D-8B4F-44F5-9D2E-7746E4D7E2B4}">
      <dgm:prSet/>
      <dgm:spPr/>
      <dgm:t>
        <a:bodyPr/>
        <a:lstStyle/>
        <a:p>
          <a:endParaRPr lang="en-US"/>
        </a:p>
      </dgm:t>
    </dgm:pt>
    <dgm:pt modelId="{16B12AB6-DDC7-442D-9FEA-D1CEED5430A0}">
      <dgm:prSet phldrT="[Text]">
        <dgm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/>
            <a:t>Questionnaire and tools error</a:t>
          </a:r>
        </a:p>
      </dgm:t>
    </dgm:pt>
    <dgm:pt modelId="{2A881EFC-3823-47FB-861A-7674564CF736}" type="parTrans" cxnId="{F25BC1BB-8536-4133-B235-D9EDC0E62387}">
      <dgm:prSet/>
      <dgm:spPr/>
      <dgm:t>
        <a:bodyPr/>
        <a:lstStyle/>
        <a:p>
          <a:endParaRPr lang="en-US"/>
        </a:p>
      </dgm:t>
    </dgm:pt>
    <dgm:pt modelId="{65C24C6F-2A33-4CA0-8CE4-F0F52F5B648E}" type="sibTrans" cxnId="{F25BC1BB-8536-4133-B235-D9EDC0E62387}">
      <dgm:prSet/>
      <dgm:spPr/>
      <dgm:t>
        <a:bodyPr/>
        <a:lstStyle/>
        <a:p>
          <a:endParaRPr lang="en-US"/>
        </a:p>
      </dgm:t>
    </dgm:pt>
    <dgm:pt modelId="{F852777A-D352-4478-B14A-CFA0813501E4}">
      <dgm:prSet phldrT="[Text]">
        <dgm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/>
            <a:t>Poor sampling method</a:t>
          </a:r>
        </a:p>
      </dgm:t>
    </dgm:pt>
    <dgm:pt modelId="{D64D8216-C405-4FAA-94E9-8CF49EDC7E25}" type="parTrans" cxnId="{4B3EA90C-AE3E-43B9-B9B2-D2CF61D64FDA}">
      <dgm:prSet/>
      <dgm:spPr/>
      <dgm:t>
        <a:bodyPr/>
        <a:lstStyle/>
        <a:p>
          <a:endParaRPr lang="en-US"/>
        </a:p>
      </dgm:t>
    </dgm:pt>
    <dgm:pt modelId="{EC11A9D7-4F3C-429D-A0BD-14CC0B047724}" type="sibTrans" cxnId="{4B3EA90C-AE3E-43B9-B9B2-D2CF61D64FDA}">
      <dgm:prSet/>
      <dgm:spPr/>
      <dgm:t>
        <a:bodyPr/>
        <a:lstStyle/>
        <a:p>
          <a:endParaRPr lang="en-US"/>
        </a:p>
      </dgm:t>
    </dgm:pt>
    <dgm:pt modelId="{1A587E1D-DE7A-4ABA-B1D1-0FA04332C1E2}" type="pres">
      <dgm:prSet presAssocID="{C9F48555-701B-4EA7-8B8E-577C7953E268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F9EF8BF4-83AF-48CE-BC70-6B05CCBAD4E6}" type="pres">
      <dgm:prSet presAssocID="{BC43C89B-49E2-4731-942B-AC502A3FCBB8}" presName="vertOne" presStyleCnt="0"/>
      <dgm:spPr/>
    </dgm:pt>
    <dgm:pt modelId="{E96DB1A2-87CC-49E9-AFC6-1F7763578F10}" type="pres">
      <dgm:prSet presAssocID="{BC43C89B-49E2-4731-942B-AC502A3FCBB8}" presName="txOne" presStyleLbl="node0" presStyleIdx="0" presStyleCnt="1">
        <dgm:presLayoutVars>
          <dgm:chPref val="3"/>
        </dgm:presLayoutVars>
      </dgm:prSet>
      <dgm:spPr/>
    </dgm:pt>
    <dgm:pt modelId="{0AC02491-7F9F-4168-9084-1607EA3B2F53}" type="pres">
      <dgm:prSet presAssocID="{BC43C89B-49E2-4731-942B-AC502A3FCBB8}" presName="parTransOne" presStyleCnt="0"/>
      <dgm:spPr/>
    </dgm:pt>
    <dgm:pt modelId="{6069C289-38AF-473F-A21F-B9C99DA3264F}" type="pres">
      <dgm:prSet presAssocID="{BC43C89B-49E2-4731-942B-AC502A3FCBB8}" presName="horzOne" presStyleCnt="0"/>
      <dgm:spPr/>
    </dgm:pt>
    <dgm:pt modelId="{E1CA3D87-82E2-48F0-9EDA-952E98B7246D}" type="pres">
      <dgm:prSet presAssocID="{B5B13034-235D-4DE3-80E9-9C35D8B34658}" presName="vertTwo" presStyleCnt="0"/>
      <dgm:spPr/>
    </dgm:pt>
    <dgm:pt modelId="{D2B1C504-53EC-4D5C-AD4E-59C907129F04}" type="pres">
      <dgm:prSet presAssocID="{B5B13034-235D-4DE3-80E9-9C35D8B34658}" presName="txTwo" presStyleLbl="node2" presStyleIdx="0" presStyleCnt="2">
        <dgm:presLayoutVars>
          <dgm:chPref val="3"/>
        </dgm:presLayoutVars>
      </dgm:prSet>
      <dgm:spPr/>
    </dgm:pt>
    <dgm:pt modelId="{14D3FC7A-2A8B-4288-B887-B4AD94E85020}" type="pres">
      <dgm:prSet presAssocID="{B5B13034-235D-4DE3-80E9-9C35D8B34658}" presName="parTransTwo" presStyleCnt="0"/>
      <dgm:spPr/>
    </dgm:pt>
    <dgm:pt modelId="{65B0FF7F-828B-41B9-847E-29A5EC0DCEBC}" type="pres">
      <dgm:prSet presAssocID="{B5B13034-235D-4DE3-80E9-9C35D8B34658}" presName="horzTwo" presStyleCnt="0"/>
      <dgm:spPr/>
    </dgm:pt>
    <dgm:pt modelId="{185D7AB8-A8F6-4850-9F85-3F5A7C53E880}" type="pres">
      <dgm:prSet presAssocID="{E94FE8A3-BD03-4D1C-B80E-A094DD7404AC}" presName="vertThree" presStyleCnt="0"/>
      <dgm:spPr/>
    </dgm:pt>
    <dgm:pt modelId="{BDB33FD6-63F5-499F-9D80-3E523BAB3548}" type="pres">
      <dgm:prSet presAssocID="{E94FE8A3-BD03-4D1C-B80E-A094DD7404AC}" presName="txThree" presStyleLbl="node3" presStyleIdx="0" presStyleCnt="4">
        <dgm:presLayoutVars>
          <dgm:chPref val="3"/>
        </dgm:presLayoutVars>
      </dgm:prSet>
      <dgm:spPr/>
    </dgm:pt>
    <dgm:pt modelId="{69C0248A-C6CB-474A-AF56-4B9D4CEDC3D6}" type="pres">
      <dgm:prSet presAssocID="{E94FE8A3-BD03-4D1C-B80E-A094DD7404AC}" presName="horzThree" presStyleCnt="0"/>
      <dgm:spPr/>
    </dgm:pt>
    <dgm:pt modelId="{178CD6A5-8DE0-4F84-A7F4-49FD1FFCA4E6}" type="pres">
      <dgm:prSet presAssocID="{89246466-3D34-4B51-B161-462A349F0ABB}" presName="sibSpaceTwo" presStyleCnt="0"/>
      <dgm:spPr/>
    </dgm:pt>
    <dgm:pt modelId="{6FEE0116-4B8E-49B1-B90E-E3E46CF8AAC0}" type="pres">
      <dgm:prSet presAssocID="{E215E466-1083-429B-BD82-F5BFFF01F4DF}" presName="vertTwo" presStyleCnt="0"/>
      <dgm:spPr/>
    </dgm:pt>
    <dgm:pt modelId="{95E0F590-F6F4-4A2E-80B0-184C0E740FB4}" type="pres">
      <dgm:prSet presAssocID="{E215E466-1083-429B-BD82-F5BFFF01F4DF}" presName="txTwo" presStyleLbl="node2" presStyleIdx="1" presStyleCnt="2">
        <dgm:presLayoutVars>
          <dgm:chPref val="3"/>
        </dgm:presLayoutVars>
      </dgm:prSet>
      <dgm:spPr/>
    </dgm:pt>
    <dgm:pt modelId="{C00BDD7A-C501-47BB-8AE7-12B620D4A431}" type="pres">
      <dgm:prSet presAssocID="{E215E466-1083-429B-BD82-F5BFFF01F4DF}" presName="parTransTwo" presStyleCnt="0"/>
      <dgm:spPr/>
    </dgm:pt>
    <dgm:pt modelId="{8BD38CC5-85F5-49E9-B0A5-EC99E02C558E}" type="pres">
      <dgm:prSet presAssocID="{E215E466-1083-429B-BD82-F5BFFF01F4DF}" presName="horzTwo" presStyleCnt="0"/>
      <dgm:spPr/>
    </dgm:pt>
    <dgm:pt modelId="{276312EC-AF94-46F0-8113-38E5917BDCAB}" type="pres">
      <dgm:prSet presAssocID="{F8826A88-E32F-4602-82AA-AF4DFB1D1E68}" presName="vertThree" presStyleCnt="0"/>
      <dgm:spPr/>
    </dgm:pt>
    <dgm:pt modelId="{F5C5BC0B-DCB5-4BD9-B2CD-079CB1A7AD5C}" type="pres">
      <dgm:prSet presAssocID="{F8826A88-E32F-4602-82AA-AF4DFB1D1E68}" presName="txThree" presStyleLbl="node3" presStyleIdx="1" presStyleCnt="4">
        <dgm:presLayoutVars>
          <dgm:chPref val="3"/>
        </dgm:presLayoutVars>
      </dgm:prSet>
      <dgm:spPr/>
    </dgm:pt>
    <dgm:pt modelId="{F7D22B2B-514F-483B-9114-D8EA09C78159}" type="pres">
      <dgm:prSet presAssocID="{F8826A88-E32F-4602-82AA-AF4DFB1D1E68}" presName="horzThree" presStyleCnt="0"/>
      <dgm:spPr/>
    </dgm:pt>
    <dgm:pt modelId="{974153AD-B57C-4C5B-A731-3498B14BC96D}" type="pres">
      <dgm:prSet presAssocID="{556EEE2E-6459-4633-A8D7-B71FF526F9EE}" presName="sibSpaceThree" presStyleCnt="0"/>
      <dgm:spPr/>
    </dgm:pt>
    <dgm:pt modelId="{343F5674-38F0-4E65-AB7D-6A40708C2DB2}" type="pres">
      <dgm:prSet presAssocID="{16B12AB6-DDC7-442D-9FEA-D1CEED5430A0}" presName="vertThree" presStyleCnt="0"/>
      <dgm:spPr/>
    </dgm:pt>
    <dgm:pt modelId="{9C318B29-7A47-42E4-B6A2-1909A161BD66}" type="pres">
      <dgm:prSet presAssocID="{16B12AB6-DDC7-442D-9FEA-D1CEED5430A0}" presName="txThree" presStyleLbl="node3" presStyleIdx="2" presStyleCnt="4">
        <dgm:presLayoutVars>
          <dgm:chPref val="3"/>
        </dgm:presLayoutVars>
      </dgm:prSet>
      <dgm:spPr/>
    </dgm:pt>
    <dgm:pt modelId="{9D2467F1-D589-4C27-983B-A33C13D4F0D9}" type="pres">
      <dgm:prSet presAssocID="{16B12AB6-DDC7-442D-9FEA-D1CEED5430A0}" presName="horzThree" presStyleCnt="0"/>
      <dgm:spPr/>
    </dgm:pt>
    <dgm:pt modelId="{29B260EF-B909-474E-8562-D7F412F6E490}" type="pres">
      <dgm:prSet presAssocID="{65C24C6F-2A33-4CA0-8CE4-F0F52F5B648E}" presName="sibSpaceThree" presStyleCnt="0"/>
      <dgm:spPr/>
    </dgm:pt>
    <dgm:pt modelId="{4D80412B-7CC5-48F7-B332-191256388D1B}" type="pres">
      <dgm:prSet presAssocID="{F852777A-D352-4478-B14A-CFA0813501E4}" presName="vertThree" presStyleCnt="0"/>
      <dgm:spPr/>
    </dgm:pt>
    <dgm:pt modelId="{9CB9EC28-CA5E-45E8-9564-723D41087735}" type="pres">
      <dgm:prSet presAssocID="{F852777A-D352-4478-B14A-CFA0813501E4}" presName="txThree" presStyleLbl="node3" presStyleIdx="3" presStyleCnt="4">
        <dgm:presLayoutVars>
          <dgm:chPref val="3"/>
        </dgm:presLayoutVars>
      </dgm:prSet>
      <dgm:spPr/>
    </dgm:pt>
    <dgm:pt modelId="{3226819F-EA5D-4C72-A69A-E8E07F7C15E4}" type="pres">
      <dgm:prSet presAssocID="{F852777A-D352-4478-B14A-CFA0813501E4}" presName="horzThree" presStyleCnt="0"/>
      <dgm:spPr/>
    </dgm:pt>
  </dgm:ptLst>
  <dgm:cxnLst>
    <dgm:cxn modelId="{A7D59503-363A-4A4B-BCE6-F9E934558918}" srcId="{BC43C89B-49E2-4731-942B-AC502A3FCBB8}" destId="{B5B13034-235D-4DE3-80E9-9C35D8B34658}" srcOrd="0" destOrd="0" parTransId="{59DFC268-8B7D-4884-A4F6-97E8CBCA4B63}" sibTransId="{89246466-3D34-4B51-B161-462A349F0ABB}"/>
    <dgm:cxn modelId="{66195A04-FA47-4A8B-9531-65A135DA7578}" type="presOf" srcId="{E94FE8A3-BD03-4D1C-B80E-A094DD7404AC}" destId="{BDB33FD6-63F5-499F-9D80-3E523BAB3548}" srcOrd="0" destOrd="0" presId="urn:microsoft.com/office/officeart/2005/8/layout/hierarchy4"/>
    <dgm:cxn modelId="{4B3EA90C-AE3E-43B9-B9B2-D2CF61D64FDA}" srcId="{E215E466-1083-429B-BD82-F5BFFF01F4DF}" destId="{F852777A-D352-4478-B14A-CFA0813501E4}" srcOrd="2" destOrd="0" parTransId="{D64D8216-C405-4FAA-94E9-8CF49EDC7E25}" sibTransId="{EC11A9D7-4F3C-429D-A0BD-14CC0B047724}"/>
    <dgm:cxn modelId="{74CED424-5E21-4137-ACCA-C925B2BE4235}" type="presOf" srcId="{E215E466-1083-429B-BD82-F5BFFF01F4DF}" destId="{95E0F590-F6F4-4A2E-80B0-184C0E740FB4}" srcOrd="0" destOrd="0" presId="urn:microsoft.com/office/officeart/2005/8/layout/hierarchy4"/>
    <dgm:cxn modelId="{E5AB2368-8C4C-4D29-B474-7AB4CD2AAA6A}" srcId="{C9F48555-701B-4EA7-8B8E-577C7953E268}" destId="{BC43C89B-49E2-4731-942B-AC502A3FCBB8}" srcOrd="0" destOrd="0" parTransId="{127034F5-6793-4DB4-8FF5-2DAD609BC249}" sibTransId="{080DC975-3554-4F89-863D-2D5235900632}"/>
    <dgm:cxn modelId="{1CFA066D-C87D-4733-94F2-583BAAD167D9}" srcId="{BC43C89B-49E2-4731-942B-AC502A3FCBB8}" destId="{E215E466-1083-429B-BD82-F5BFFF01F4DF}" srcOrd="1" destOrd="0" parTransId="{C814314F-D5B3-44DC-87E1-B51E5DADD497}" sibTransId="{B5925AE7-86F0-4812-905D-97F6F1465424}"/>
    <dgm:cxn modelId="{1CD23659-30E9-4E93-BC36-547760DFCFF6}" type="presOf" srcId="{C9F48555-701B-4EA7-8B8E-577C7953E268}" destId="{1A587E1D-DE7A-4ABA-B1D1-0FA04332C1E2}" srcOrd="0" destOrd="0" presId="urn:microsoft.com/office/officeart/2005/8/layout/hierarchy4"/>
    <dgm:cxn modelId="{8438917D-8B4F-44F5-9D2E-7746E4D7E2B4}" srcId="{E215E466-1083-429B-BD82-F5BFFF01F4DF}" destId="{F8826A88-E32F-4602-82AA-AF4DFB1D1E68}" srcOrd="0" destOrd="0" parTransId="{0F9E09E4-887D-415D-AE97-E335E0366461}" sibTransId="{556EEE2E-6459-4633-A8D7-B71FF526F9EE}"/>
    <dgm:cxn modelId="{1DE35985-174C-46F4-AF70-DEB245D7C09C}" srcId="{B5B13034-235D-4DE3-80E9-9C35D8B34658}" destId="{E94FE8A3-BD03-4D1C-B80E-A094DD7404AC}" srcOrd="0" destOrd="0" parTransId="{ED156063-FDFE-45C9-B81C-9D701D2F468B}" sibTransId="{4F89166D-253E-4163-BADA-ED5350C5E3B1}"/>
    <dgm:cxn modelId="{7F982292-E5A6-4D64-BA8F-A2DCEA0607A8}" type="presOf" srcId="{F852777A-D352-4478-B14A-CFA0813501E4}" destId="{9CB9EC28-CA5E-45E8-9564-723D41087735}" srcOrd="0" destOrd="0" presId="urn:microsoft.com/office/officeart/2005/8/layout/hierarchy4"/>
    <dgm:cxn modelId="{F25BC1BB-8536-4133-B235-D9EDC0E62387}" srcId="{E215E466-1083-429B-BD82-F5BFFF01F4DF}" destId="{16B12AB6-DDC7-442D-9FEA-D1CEED5430A0}" srcOrd="1" destOrd="0" parTransId="{2A881EFC-3823-47FB-861A-7674564CF736}" sibTransId="{65C24C6F-2A33-4CA0-8CE4-F0F52F5B648E}"/>
    <dgm:cxn modelId="{4E2048C7-D150-49C3-8C4E-F0AB49D22A36}" type="presOf" srcId="{BC43C89B-49E2-4731-942B-AC502A3FCBB8}" destId="{E96DB1A2-87CC-49E9-AFC6-1F7763578F10}" srcOrd="0" destOrd="0" presId="urn:microsoft.com/office/officeart/2005/8/layout/hierarchy4"/>
    <dgm:cxn modelId="{BAE46CCB-9E21-4A38-A994-3DF3A53C5FB4}" type="presOf" srcId="{16B12AB6-DDC7-442D-9FEA-D1CEED5430A0}" destId="{9C318B29-7A47-42E4-B6A2-1909A161BD66}" srcOrd="0" destOrd="0" presId="urn:microsoft.com/office/officeart/2005/8/layout/hierarchy4"/>
    <dgm:cxn modelId="{FF9E95E9-AFA7-4C43-AA99-3272918FE0AA}" type="presOf" srcId="{F8826A88-E32F-4602-82AA-AF4DFB1D1E68}" destId="{F5C5BC0B-DCB5-4BD9-B2CD-079CB1A7AD5C}" srcOrd="0" destOrd="0" presId="urn:microsoft.com/office/officeart/2005/8/layout/hierarchy4"/>
    <dgm:cxn modelId="{10EF72F4-A836-48B4-B8F4-52279F62E58D}" type="presOf" srcId="{B5B13034-235D-4DE3-80E9-9C35D8B34658}" destId="{D2B1C504-53EC-4D5C-AD4E-59C907129F04}" srcOrd="0" destOrd="0" presId="urn:microsoft.com/office/officeart/2005/8/layout/hierarchy4"/>
    <dgm:cxn modelId="{30BDF23C-02E1-44C5-B44F-D7ADA5C9B760}" type="presParOf" srcId="{1A587E1D-DE7A-4ABA-B1D1-0FA04332C1E2}" destId="{F9EF8BF4-83AF-48CE-BC70-6B05CCBAD4E6}" srcOrd="0" destOrd="0" presId="urn:microsoft.com/office/officeart/2005/8/layout/hierarchy4"/>
    <dgm:cxn modelId="{E60B3E7B-3BAE-4C70-9CA0-E18A3AC0BF73}" type="presParOf" srcId="{F9EF8BF4-83AF-48CE-BC70-6B05CCBAD4E6}" destId="{E96DB1A2-87CC-49E9-AFC6-1F7763578F10}" srcOrd="0" destOrd="0" presId="urn:microsoft.com/office/officeart/2005/8/layout/hierarchy4"/>
    <dgm:cxn modelId="{7DB87A87-FD21-4534-B620-62D83C60C0A2}" type="presParOf" srcId="{F9EF8BF4-83AF-48CE-BC70-6B05CCBAD4E6}" destId="{0AC02491-7F9F-4168-9084-1607EA3B2F53}" srcOrd="1" destOrd="0" presId="urn:microsoft.com/office/officeart/2005/8/layout/hierarchy4"/>
    <dgm:cxn modelId="{D7DB8252-8959-46BD-89B7-50BCB72C783D}" type="presParOf" srcId="{F9EF8BF4-83AF-48CE-BC70-6B05CCBAD4E6}" destId="{6069C289-38AF-473F-A21F-B9C99DA3264F}" srcOrd="2" destOrd="0" presId="urn:microsoft.com/office/officeart/2005/8/layout/hierarchy4"/>
    <dgm:cxn modelId="{695FB1E2-1B2A-440C-A738-1FE5C3824B25}" type="presParOf" srcId="{6069C289-38AF-473F-A21F-B9C99DA3264F}" destId="{E1CA3D87-82E2-48F0-9EDA-952E98B7246D}" srcOrd="0" destOrd="0" presId="urn:microsoft.com/office/officeart/2005/8/layout/hierarchy4"/>
    <dgm:cxn modelId="{D2F2D7C2-06D3-4B49-9590-B74823341061}" type="presParOf" srcId="{E1CA3D87-82E2-48F0-9EDA-952E98B7246D}" destId="{D2B1C504-53EC-4D5C-AD4E-59C907129F04}" srcOrd="0" destOrd="0" presId="urn:microsoft.com/office/officeart/2005/8/layout/hierarchy4"/>
    <dgm:cxn modelId="{1CE69243-9A82-49AD-B27B-38EA0158597F}" type="presParOf" srcId="{E1CA3D87-82E2-48F0-9EDA-952E98B7246D}" destId="{14D3FC7A-2A8B-4288-B887-B4AD94E85020}" srcOrd="1" destOrd="0" presId="urn:microsoft.com/office/officeart/2005/8/layout/hierarchy4"/>
    <dgm:cxn modelId="{0519C979-D824-4681-98A2-F00B8F20962F}" type="presParOf" srcId="{E1CA3D87-82E2-48F0-9EDA-952E98B7246D}" destId="{65B0FF7F-828B-41B9-847E-29A5EC0DCEBC}" srcOrd="2" destOrd="0" presId="urn:microsoft.com/office/officeart/2005/8/layout/hierarchy4"/>
    <dgm:cxn modelId="{02C09D1C-CCA7-4F82-B708-761CFE9C5D65}" type="presParOf" srcId="{65B0FF7F-828B-41B9-847E-29A5EC0DCEBC}" destId="{185D7AB8-A8F6-4850-9F85-3F5A7C53E880}" srcOrd="0" destOrd="0" presId="urn:microsoft.com/office/officeart/2005/8/layout/hierarchy4"/>
    <dgm:cxn modelId="{30E9CA34-4D6D-42DF-BD35-29AB9765AA4A}" type="presParOf" srcId="{185D7AB8-A8F6-4850-9F85-3F5A7C53E880}" destId="{BDB33FD6-63F5-499F-9D80-3E523BAB3548}" srcOrd="0" destOrd="0" presId="urn:microsoft.com/office/officeart/2005/8/layout/hierarchy4"/>
    <dgm:cxn modelId="{2340FB0A-EF2A-4FC0-959F-514588D4A2C3}" type="presParOf" srcId="{185D7AB8-A8F6-4850-9F85-3F5A7C53E880}" destId="{69C0248A-C6CB-474A-AF56-4B9D4CEDC3D6}" srcOrd="1" destOrd="0" presId="urn:microsoft.com/office/officeart/2005/8/layout/hierarchy4"/>
    <dgm:cxn modelId="{18E422A9-E4E1-4099-9B55-8F5AB759C342}" type="presParOf" srcId="{6069C289-38AF-473F-A21F-B9C99DA3264F}" destId="{178CD6A5-8DE0-4F84-A7F4-49FD1FFCA4E6}" srcOrd="1" destOrd="0" presId="urn:microsoft.com/office/officeart/2005/8/layout/hierarchy4"/>
    <dgm:cxn modelId="{8D71D985-A258-4F0E-93AB-5DB12EF2CFCD}" type="presParOf" srcId="{6069C289-38AF-473F-A21F-B9C99DA3264F}" destId="{6FEE0116-4B8E-49B1-B90E-E3E46CF8AAC0}" srcOrd="2" destOrd="0" presId="urn:microsoft.com/office/officeart/2005/8/layout/hierarchy4"/>
    <dgm:cxn modelId="{3FA7728D-A1A2-48CE-A7C7-2A98C7130E16}" type="presParOf" srcId="{6FEE0116-4B8E-49B1-B90E-E3E46CF8AAC0}" destId="{95E0F590-F6F4-4A2E-80B0-184C0E740FB4}" srcOrd="0" destOrd="0" presId="urn:microsoft.com/office/officeart/2005/8/layout/hierarchy4"/>
    <dgm:cxn modelId="{AFA87FD3-DC7C-43AB-9A56-3EAFE4712E6E}" type="presParOf" srcId="{6FEE0116-4B8E-49B1-B90E-E3E46CF8AAC0}" destId="{C00BDD7A-C501-47BB-8AE7-12B620D4A431}" srcOrd="1" destOrd="0" presId="urn:microsoft.com/office/officeart/2005/8/layout/hierarchy4"/>
    <dgm:cxn modelId="{9D80F917-08C6-4167-9B4A-F77E19ADB2DB}" type="presParOf" srcId="{6FEE0116-4B8E-49B1-B90E-E3E46CF8AAC0}" destId="{8BD38CC5-85F5-49E9-B0A5-EC99E02C558E}" srcOrd="2" destOrd="0" presId="urn:microsoft.com/office/officeart/2005/8/layout/hierarchy4"/>
    <dgm:cxn modelId="{4F7B1AB0-C794-46B7-9274-71252388BF56}" type="presParOf" srcId="{8BD38CC5-85F5-49E9-B0A5-EC99E02C558E}" destId="{276312EC-AF94-46F0-8113-38E5917BDCAB}" srcOrd="0" destOrd="0" presId="urn:microsoft.com/office/officeart/2005/8/layout/hierarchy4"/>
    <dgm:cxn modelId="{24C2F91D-4B0A-4934-A111-F9D0C2BAC1F3}" type="presParOf" srcId="{276312EC-AF94-46F0-8113-38E5917BDCAB}" destId="{F5C5BC0B-DCB5-4BD9-B2CD-079CB1A7AD5C}" srcOrd="0" destOrd="0" presId="urn:microsoft.com/office/officeart/2005/8/layout/hierarchy4"/>
    <dgm:cxn modelId="{67DD3889-31E8-408D-948D-F598A296D826}" type="presParOf" srcId="{276312EC-AF94-46F0-8113-38E5917BDCAB}" destId="{F7D22B2B-514F-483B-9114-D8EA09C78159}" srcOrd="1" destOrd="0" presId="urn:microsoft.com/office/officeart/2005/8/layout/hierarchy4"/>
    <dgm:cxn modelId="{E9937983-7BAF-4FC8-930D-FE26216838F7}" type="presParOf" srcId="{8BD38CC5-85F5-49E9-B0A5-EC99E02C558E}" destId="{974153AD-B57C-4C5B-A731-3498B14BC96D}" srcOrd="1" destOrd="0" presId="urn:microsoft.com/office/officeart/2005/8/layout/hierarchy4"/>
    <dgm:cxn modelId="{1F7AFC9B-F5EE-40A4-9B40-3D9A38BA2D99}" type="presParOf" srcId="{8BD38CC5-85F5-49E9-B0A5-EC99E02C558E}" destId="{343F5674-38F0-4E65-AB7D-6A40708C2DB2}" srcOrd="2" destOrd="0" presId="urn:microsoft.com/office/officeart/2005/8/layout/hierarchy4"/>
    <dgm:cxn modelId="{2A556BB6-645B-44CC-B8A7-A0434474F680}" type="presParOf" srcId="{343F5674-38F0-4E65-AB7D-6A40708C2DB2}" destId="{9C318B29-7A47-42E4-B6A2-1909A161BD66}" srcOrd="0" destOrd="0" presId="urn:microsoft.com/office/officeart/2005/8/layout/hierarchy4"/>
    <dgm:cxn modelId="{BBEDD5A8-59B6-4810-8C2B-AB658546D5A7}" type="presParOf" srcId="{343F5674-38F0-4E65-AB7D-6A40708C2DB2}" destId="{9D2467F1-D589-4C27-983B-A33C13D4F0D9}" srcOrd="1" destOrd="0" presId="urn:microsoft.com/office/officeart/2005/8/layout/hierarchy4"/>
    <dgm:cxn modelId="{E61BFF19-2876-48AD-BFBC-D5B121E67F69}" type="presParOf" srcId="{8BD38CC5-85F5-49E9-B0A5-EC99E02C558E}" destId="{29B260EF-B909-474E-8562-D7F412F6E490}" srcOrd="3" destOrd="0" presId="urn:microsoft.com/office/officeart/2005/8/layout/hierarchy4"/>
    <dgm:cxn modelId="{C82C722B-A17A-40D3-9274-3790A9A78295}" type="presParOf" srcId="{8BD38CC5-85F5-49E9-B0A5-EC99E02C558E}" destId="{4D80412B-7CC5-48F7-B332-191256388D1B}" srcOrd="4" destOrd="0" presId="urn:microsoft.com/office/officeart/2005/8/layout/hierarchy4"/>
    <dgm:cxn modelId="{9474D16F-3932-44BF-BAD6-8DE182561E5B}" type="presParOf" srcId="{4D80412B-7CC5-48F7-B332-191256388D1B}" destId="{9CB9EC28-CA5E-45E8-9564-723D41087735}" srcOrd="0" destOrd="0" presId="urn:microsoft.com/office/officeart/2005/8/layout/hierarchy4"/>
    <dgm:cxn modelId="{14FFF5AF-532C-486B-ADE9-B82C02641C29}" type="presParOf" srcId="{4D80412B-7CC5-48F7-B332-191256388D1B}" destId="{3226819F-EA5D-4C72-A69A-E8E07F7C15E4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ADEAC80-E288-4972-BD5B-B9AFE91094A2}" type="doc">
      <dgm:prSet loTypeId="urn:diagrams.loki3.com/Bracket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D4402F1-51EE-4D52-8B15-E00A3836F4EA}">
      <dgm:prSet phldrT="[Text]"/>
      <dgm:spPr/>
      <dgm:t>
        <a:bodyPr/>
        <a:lstStyle/>
        <a:p>
          <a:r>
            <a:rPr lang="en-US" dirty="0"/>
            <a:t>Supervised</a:t>
          </a:r>
        </a:p>
      </dgm:t>
    </dgm:pt>
    <dgm:pt modelId="{6E141778-E7A3-491C-8CEF-BC64165CCE77}" type="parTrans" cxnId="{0DD88878-6495-459F-A586-8F4EF18790C8}">
      <dgm:prSet/>
      <dgm:spPr/>
      <dgm:t>
        <a:bodyPr/>
        <a:lstStyle/>
        <a:p>
          <a:endParaRPr lang="en-US"/>
        </a:p>
      </dgm:t>
    </dgm:pt>
    <dgm:pt modelId="{0C97CFCE-ED67-4503-B70D-30D5156BC00D}" type="sibTrans" cxnId="{0DD88878-6495-459F-A586-8F4EF18790C8}">
      <dgm:prSet/>
      <dgm:spPr/>
      <dgm:t>
        <a:bodyPr/>
        <a:lstStyle/>
        <a:p>
          <a:endParaRPr lang="en-US"/>
        </a:p>
      </dgm:t>
    </dgm:pt>
    <dgm:pt modelId="{CA90C714-F9ED-40F4-8F19-6F0F58586C4B}">
      <dgm:prSet phldrT="[Text]"/>
      <dgm:spPr/>
      <dgm:t>
        <a:bodyPr/>
        <a:lstStyle/>
        <a:p>
          <a:r>
            <a:rPr lang="en-US" dirty="0"/>
            <a:t>Linear Regression</a:t>
          </a:r>
        </a:p>
      </dgm:t>
    </dgm:pt>
    <dgm:pt modelId="{92AD6271-922B-42BC-8378-A8DBD393D653}" type="parTrans" cxnId="{153928F0-E109-42C0-A4DE-FA51BED20BC8}">
      <dgm:prSet/>
      <dgm:spPr/>
      <dgm:t>
        <a:bodyPr/>
        <a:lstStyle/>
        <a:p>
          <a:endParaRPr lang="en-US"/>
        </a:p>
      </dgm:t>
    </dgm:pt>
    <dgm:pt modelId="{90F7193E-6447-49F0-B73E-87D75B305871}" type="sibTrans" cxnId="{153928F0-E109-42C0-A4DE-FA51BED20BC8}">
      <dgm:prSet/>
      <dgm:spPr/>
      <dgm:t>
        <a:bodyPr/>
        <a:lstStyle/>
        <a:p>
          <a:endParaRPr lang="en-US"/>
        </a:p>
      </dgm:t>
    </dgm:pt>
    <dgm:pt modelId="{19E4AEFF-3F4D-41C7-833F-BA46FAA6D84E}">
      <dgm:prSet phldrT="[Text]"/>
      <dgm:spPr/>
      <dgm:t>
        <a:bodyPr/>
        <a:lstStyle/>
        <a:p>
          <a:r>
            <a:rPr lang="en-US" dirty="0"/>
            <a:t>Unsupervised</a:t>
          </a:r>
        </a:p>
      </dgm:t>
    </dgm:pt>
    <dgm:pt modelId="{64EE0D0C-A665-4BA9-AB55-B96772668592}" type="parTrans" cxnId="{18E2999D-9B25-427C-A068-0088DBA84358}">
      <dgm:prSet/>
      <dgm:spPr/>
      <dgm:t>
        <a:bodyPr/>
        <a:lstStyle/>
        <a:p>
          <a:endParaRPr lang="en-US"/>
        </a:p>
      </dgm:t>
    </dgm:pt>
    <dgm:pt modelId="{566EEF37-E8FD-4C92-8127-92D403659F67}" type="sibTrans" cxnId="{18E2999D-9B25-427C-A068-0088DBA84358}">
      <dgm:prSet/>
      <dgm:spPr/>
      <dgm:t>
        <a:bodyPr/>
        <a:lstStyle/>
        <a:p>
          <a:endParaRPr lang="en-US"/>
        </a:p>
      </dgm:t>
    </dgm:pt>
    <dgm:pt modelId="{FE81D3E6-896F-454D-8D2F-8FDF0988EAD6}">
      <dgm:prSet phldrT="[Text]"/>
      <dgm:spPr/>
      <dgm:t>
        <a:bodyPr/>
        <a:lstStyle/>
        <a:p>
          <a:r>
            <a:rPr lang="en-US" dirty="0"/>
            <a:t>K-Mean clustering</a:t>
          </a:r>
        </a:p>
      </dgm:t>
    </dgm:pt>
    <dgm:pt modelId="{A7DDBA51-35C6-467E-B922-93F856B3E612}" type="parTrans" cxnId="{84A5F6E2-45D4-42D4-86B9-3B85318546C6}">
      <dgm:prSet/>
      <dgm:spPr/>
      <dgm:t>
        <a:bodyPr/>
        <a:lstStyle/>
        <a:p>
          <a:endParaRPr lang="en-US"/>
        </a:p>
      </dgm:t>
    </dgm:pt>
    <dgm:pt modelId="{A13DDC07-33D4-471E-A9DB-3CCADEDACDC8}" type="sibTrans" cxnId="{84A5F6E2-45D4-42D4-86B9-3B85318546C6}">
      <dgm:prSet/>
      <dgm:spPr/>
      <dgm:t>
        <a:bodyPr/>
        <a:lstStyle/>
        <a:p>
          <a:endParaRPr lang="en-US"/>
        </a:p>
      </dgm:t>
    </dgm:pt>
    <dgm:pt modelId="{D2FB6DF0-23F8-440E-B493-9C90DF8810E0}">
      <dgm:prSet phldrT="[Text]"/>
      <dgm:spPr/>
      <dgm:t>
        <a:bodyPr/>
        <a:lstStyle/>
        <a:p>
          <a:r>
            <a:rPr lang="en-US" dirty="0"/>
            <a:t>Logistics Regression</a:t>
          </a:r>
        </a:p>
      </dgm:t>
    </dgm:pt>
    <dgm:pt modelId="{A7EC4067-E318-45A5-93C2-EFB2054F2640}" type="parTrans" cxnId="{421C0BB3-471D-4807-91B1-3341709360C8}">
      <dgm:prSet/>
      <dgm:spPr/>
      <dgm:t>
        <a:bodyPr/>
        <a:lstStyle/>
        <a:p>
          <a:endParaRPr lang="en-US"/>
        </a:p>
      </dgm:t>
    </dgm:pt>
    <dgm:pt modelId="{034C9145-C488-40AD-80F1-1BDFACE7056C}" type="sibTrans" cxnId="{421C0BB3-471D-4807-91B1-3341709360C8}">
      <dgm:prSet/>
      <dgm:spPr/>
      <dgm:t>
        <a:bodyPr/>
        <a:lstStyle/>
        <a:p>
          <a:endParaRPr lang="en-US"/>
        </a:p>
      </dgm:t>
    </dgm:pt>
    <dgm:pt modelId="{679C5C00-B4D2-4955-9604-FF5E1959D439}">
      <dgm:prSet phldrT="[Text]"/>
      <dgm:spPr/>
      <dgm:t>
        <a:bodyPr/>
        <a:lstStyle/>
        <a:p>
          <a:r>
            <a:rPr lang="en-US" dirty="0"/>
            <a:t>Naïve Bayes classification</a:t>
          </a:r>
        </a:p>
      </dgm:t>
    </dgm:pt>
    <dgm:pt modelId="{6F1D2633-5A70-4C1D-B5BD-9DBC8A295CC1}" type="parTrans" cxnId="{8A25D16C-7BEE-438F-9E34-FF412E404E06}">
      <dgm:prSet/>
      <dgm:spPr/>
      <dgm:t>
        <a:bodyPr/>
        <a:lstStyle/>
        <a:p>
          <a:endParaRPr lang="en-US"/>
        </a:p>
      </dgm:t>
    </dgm:pt>
    <dgm:pt modelId="{03510D65-43B4-42F8-A1D1-A650765357ED}" type="sibTrans" cxnId="{8A25D16C-7BEE-438F-9E34-FF412E404E06}">
      <dgm:prSet/>
      <dgm:spPr/>
      <dgm:t>
        <a:bodyPr/>
        <a:lstStyle/>
        <a:p>
          <a:endParaRPr lang="en-US"/>
        </a:p>
      </dgm:t>
    </dgm:pt>
    <dgm:pt modelId="{8D61F9B4-6C8D-415C-BE72-D3FCC37D01F7}">
      <dgm:prSet phldrT="[Text]"/>
      <dgm:spPr/>
      <dgm:t>
        <a:bodyPr/>
        <a:lstStyle/>
        <a:p>
          <a:r>
            <a:rPr lang="en-US" dirty="0"/>
            <a:t>Decision tree</a:t>
          </a:r>
        </a:p>
      </dgm:t>
    </dgm:pt>
    <dgm:pt modelId="{A59386E7-6E63-40C6-B9BF-C1E1FC55F3B8}" type="parTrans" cxnId="{B79A0C0D-B5CB-40E9-840A-3F38BC59E8AD}">
      <dgm:prSet/>
      <dgm:spPr/>
      <dgm:t>
        <a:bodyPr/>
        <a:lstStyle/>
        <a:p>
          <a:endParaRPr lang="en-US"/>
        </a:p>
      </dgm:t>
    </dgm:pt>
    <dgm:pt modelId="{D5C97DDE-5A0D-4E12-A566-675B1CBD17B1}" type="sibTrans" cxnId="{B79A0C0D-B5CB-40E9-840A-3F38BC59E8AD}">
      <dgm:prSet/>
      <dgm:spPr/>
      <dgm:t>
        <a:bodyPr/>
        <a:lstStyle/>
        <a:p>
          <a:endParaRPr lang="en-US"/>
        </a:p>
      </dgm:t>
    </dgm:pt>
    <dgm:pt modelId="{32144E29-88B9-4D24-852D-E58A65E0B0F6}">
      <dgm:prSet phldrT="[Text]"/>
      <dgm:spPr/>
      <dgm:t>
        <a:bodyPr/>
        <a:lstStyle/>
        <a:p>
          <a:r>
            <a:rPr lang="en-US" dirty="0"/>
            <a:t>Discriminant analysis</a:t>
          </a:r>
        </a:p>
      </dgm:t>
    </dgm:pt>
    <dgm:pt modelId="{A960ED59-278A-409D-B8E2-DC903DE12CC8}" type="parTrans" cxnId="{21B468A5-8CEE-4AF0-954C-D2427EA0F5CD}">
      <dgm:prSet/>
      <dgm:spPr/>
      <dgm:t>
        <a:bodyPr/>
        <a:lstStyle/>
        <a:p>
          <a:endParaRPr lang="en-US"/>
        </a:p>
      </dgm:t>
    </dgm:pt>
    <dgm:pt modelId="{DC84A3CB-562E-42E5-BDAA-0390ED9EB33A}" type="sibTrans" cxnId="{21B468A5-8CEE-4AF0-954C-D2427EA0F5CD}">
      <dgm:prSet/>
      <dgm:spPr/>
      <dgm:t>
        <a:bodyPr/>
        <a:lstStyle/>
        <a:p>
          <a:endParaRPr lang="en-US"/>
        </a:p>
      </dgm:t>
    </dgm:pt>
    <dgm:pt modelId="{6F94333F-50AE-4598-96B1-5341E5C6605A}">
      <dgm:prSet phldrT="[Text]"/>
      <dgm:spPr/>
      <dgm:t>
        <a:bodyPr/>
        <a:lstStyle/>
        <a:p>
          <a:r>
            <a:rPr lang="en-US" dirty="0"/>
            <a:t>…</a:t>
          </a:r>
        </a:p>
      </dgm:t>
    </dgm:pt>
    <dgm:pt modelId="{5FE88FEB-2382-4547-8278-1F1B8B477B96}" type="parTrans" cxnId="{4D554A9C-D180-4BA6-A648-7CCD09FB2B7B}">
      <dgm:prSet/>
      <dgm:spPr/>
      <dgm:t>
        <a:bodyPr/>
        <a:lstStyle/>
        <a:p>
          <a:endParaRPr lang="en-US"/>
        </a:p>
      </dgm:t>
    </dgm:pt>
    <dgm:pt modelId="{379BACCD-BD5A-4869-B763-51F7D1CFD4AF}" type="sibTrans" cxnId="{4D554A9C-D180-4BA6-A648-7CCD09FB2B7B}">
      <dgm:prSet/>
      <dgm:spPr/>
      <dgm:t>
        <a:bodyPr/>
        <a:lstStyle/>
        <a:p>
          <a:endParaRPr lang="en-US"/>
        </a:p>
      </dgm:t>
    </dgm:pt>
    <dgm:pt modelId="{C7745E7D-4285-4284-A304-FF26DEE7F45E}">
      <dgm:prSet phldrT="[Text]"/>
      <dgm:spPr/>
      <dgm:t>
        <a:bodyPr/>
        <a:lstStyle/>
        <a:p>
          <a:r>
            <a:rPr lang="en-US" dirty="0"/>
            <a:t>Hierarchical</a:t>
          </a:r>
        </a:p>
      </dgm:t>
    </dgm:pt>
    <dgm:pt modelId="{16A57960-34CB-4F57-9560-716517712BCA}" type="parTrans" cxnId="{65920016-665E-4CCC-9B29-96138D056428}">
      <dgm:prSet/>
      <dgm:spPr/>
      <dgm:t>
        <a:bodyPr/>
        <a:lstStyle/>
        <a:p>
          <a:endParaRPr lang="en-US"/>
        </a:p>
      </dgm:t>
    </dgm:pt>
    <dgm:pt modelId="{F41835E2-00B0-4C73-834E-65B8CAE22A23}" type="sibTrans" cxnId="{65920016-665E-4CCC-9B29-96138D056428}">
      <dgm:prSet/>
      <dgm:spPr/>
      <dgm:t>
        <a:bodyPr/>
        <a:lstStyle/>
        <a:p>
          <a:endParaRPr lang="en-US"/>
        </a:p>
      </dgm:t>
    </dgm:pt>
    <dgm:pt modelId="{8F02FFFB-A2AD-4E1D-8555-5858D8DB7ADC}">
      <dgm:prSet phldrT="[Text]"/>
      <dgm:spPr/>
      <dgm:t>
        <a:bodyPr/>
        <a:lstStyle/>
        <a:p>
          <a:r>
            <a:rPr lang="en-US" dirty="0"/>
            <a:t>K-Median</a:t>
          </a:r>
        </a:p>
      </dgm:t>
    </dgm:pt>
    <dgm:pt modelId="{C9A3EB24-F453-422C-9106-D488275B8457}" type="parTrans" cxnId="{D97C2C02-50BA-48F8-BA54-DB5C89E842F9}">
      <dgm:prSet/>
      <dgm:spPr/>
      <dgm:t>
        <a:bodyPr/>
        <a:lstStyle/>
        <a:p>
          <a:endParaRPr lang="en-US"/>
        </a:p>
      </dgm:t>
    </dgm:pt>
    <dgm:pt modelId="{C737FDF0-6C50-45D0-BD5B-D5568E49A259}" type="sibTrans" cxnId="{D97C2C02-50BA-48F8-BA54-DB5C89E842F9}">
      <dgm:prSet/>
      <dgm:spPr/>
      <dgm:t>
        <a:bodyPr/>
        <a:lstStyle/>
        <a:p>
          <a:endParaRPr lang="en-US"/>
        </a:p>
      </dgm:t>
    </dgm:pt>
    <dgm:pt modelId="{E5F50244-FF2E-49CC-9446-A6FA57B0718F}">
      <dgm:prSet phldrT="[Text]"/>
      <dgm:spPr/>
      <dgm:t>
        <a:bodyPr/>
        <a:lstStyle/>
        <a:p>
          <a:r>
            <a:rPr lang="en-US" dirty="0"/>
            <a:t>Hidden Markov model</a:t>
          </a:r>
        </a:p>
      </dgm:t>
    </dgm:pt>
    <dgm:pt modelId="{7CB7D130-C3D5-48C3-8F31-009A0C86C3B5}" type="parTrans" cxnId="{2B2D1211-4305-40CC-917E-190ED12895CA}">
      <dgm:prSet/>
      <dgm:spPr/>
      <dgm:t>
        <a:bodyPr/>
        <a:lstStyle/>
        <a:p>
          <a:endParaRPr lang="en-US"/>
        </a:p>
      </dgm:t>
    </dgm:pt>
    <dgm:pt modelId="{28603034-FDB6-4C3B-BF59-D0B0CE716C9E}" type="sibTrans" cxnId="{2B2D1211-4305-40CC-917E-190ED12895CA}">
      <dgm:prSet/>
      <dgm:spPr/>
      <dgm:t>
        <a:bodyPr/>
        <a:lstStyle/>
        <a:p>
          <a:endParaRPr lang="en-US"/>
        </a:p>
      </dgm:t>
    </dgm:pt>
    <dgm:pt modelId="{6D34D91E-918F-4307-AE1A-73BE8455BE56}">
      <dgm:prSet phldrT="[Text]"/>
      <dgm:spPr/>
      <dgm:t>
        <a:bodyPr/>
        <a:lstStyle/>
        <a:p>
          <a:r>
            <a:rPr lang="en-US" dirty="0"/>
            <a:t>… </a:t>
          </a:r>
        </a:p>
      </dgm:t>
    </dgm:pt>
    <dgm:pt modelId="{1AC0D70F-A628-4722-9E0E-1B6CC5E808E8}" type="parTrans" cxnId="{E83898E3-4D13-4C1E-AAFF-A6503E140EF3}">
      <dgm:prSet/>
      <dgm:spPr/>
      <dgm:t>
        <a:bodyPr/>
        <a:lstStyle/>
        <a:p>
          <a:endParaRPr lang="en-US"/>
        </a:p>
      </dgm:t>
    </dgm:pt>
    <dgm:pt modelId="{F91366F2-499A-4826-9B29-5E5C530437B2}" type="sibTrans" cxnId="{E83898E3-4D13-4C1E-AAFF-A6503E140EF3}">
      <dgm:prSet/>
      <dgm:spPr/>
      <dgm:t>
        <a:bodyPr/>
        <a:lstStyle/>
        <a:p>
          <a:endParaRPr lang="en-US"/>
        </a:p>
      </dgm:t>
    </dgm:pt>
    <dgm:pt modelId="{CCF8DFE7-2CE0-4683-9D0D-11E097CF9B32}">
      <dgm:prSet phldrT="[Text]"/>
      <dgm:spPr/>
      <dgm:t>
        <a:bodyPr/>
        <a:lstStyle/>
        <a:p>
          <a:r>
            <a:rPr lang="en-US" dirty="0"/>
            <a:t>Time series</a:t>
          </a:r>
        </a:p>
      </dgm:t>
    </dgm:pt>
    <dgm:pt modelId="{88247A91-6544-48AE-A139-E93AD98F2C2A}" type="parTrans" cxnId="{E27CE25F-027D-4937-8FF9-5466EB59F341}">
      <dgm:prSet/>
      <dgm:spPr/>
      <dgm:t>
        <a:bodyPr/>
        <a:lstStyle/>
        <a:p>
          <a:endParaRPr lang="en-US"/>
        </a:p>
      </dgm:t>
    </dgm:pt>
    <dgm:pt modelId="{C8D1358B-8C14-40BA-9C08-4801927F2DA0}" type="sibTrans" cxnId="{E27CE25F-027D-4937-8FF9-5466EB59F341}">
      <dgm:prSet/>
      <dgm:spPr/>
      <dgm:t>
        <a:bodyPr/>
        <a:lstStyle/>
        <a:p>
          <a:endParaRPr lang="en-US"/>
        </a:p>
      </dgm:t>
    </dgm:pt>
    <dgm:pt modelId="{364BAD1B-4D2A-4518-B76F-6C3013C8E888}">
      <dgm:prSet phldrT="[Text]"/>
      <dgm:spPr/>
      <dgm:t>
        <a:bodyPr/>
        <a:lstStyle/>
        <a:p>
          <a:r>
            <a:rPr lang="en-US" dirty="0"/>
            <a:t>ARIMA</a:t>
          </a:r>
        </a:p>
      </dgm:t>
    </dgm:pt>
    <dgm:pt modelId="{7988F244-76C8-4997-A95A-637E9919CEA4}" type="parTrans" cxnId="{1BB4DA42-99AD-4C27-BC0E-927AFC46B697}">
      <dgm:prSet/>
      <dgm:spPr/>
      <dgm:t>
        <a:bodyPr/>
        <a:lstStyle/>
        <a:p>
          <a:endParaRPr lang="en-US"/>
        </a:p>
      </dgm:t>
    </dgm:pt>
    <dgm:pt modelId="{CFC416E6-727B-4DDB-9B87-1F9241E58947}" type="sibTrans" cxnId="{1BB4DA42-99AD-4C27-BC0E-927AFC46B697}">
      <dgm:prSet/>
      <dgm:spPr/>
      <dgm:t>
        <a:bodyPr/>
        <a:lstStyle/>
        <a:p>
          <a:endParaRPr lang="en-US"/>
        </a:p>
      </dgm:t>
    </dgm:pt>
    <dgm:pt modelId="{C6EE1306-7513-4E51-B8EF-72123BE85DDC}">
      <dgm:prSet phldrT="[Text]"/>
      <dgm:spPr/>
      <dgm:t>
        <a:bodyPr/>
        <a:lstStyle/>
        <a:p>
          <a:r>
            <a:rPr lang="en-US" b="1" i="0" dirty="0"/>
            <a:t>ARCH  model</a:t>
          </a:r>
          <a:endParaRPr lang="en-US" dirty="0"/>
        </a:p>
      </dgm:t>
    </dgm:pt>
    <dgm:pt modelId="{C2CF26D4-1ABF-41DF-9485-BB9B448D1B54}" type="parTrans" cxnId="{19221D1B-30EF-4F55-AF85-9EFE5660FD8C}">
      <dgm:prSet/>
      <dgm:spPr/>
      <dgm:t>
        <a:bodyPr/>
        <a:lstStyle/>
        <a:p>
          <a:endParaRPr lang="en-US"/>
        </a:p>
      </dgm:t>
    </dgm:pt>
    <dgm:pt modelId="{A02B3C70-F7A1-497C-93A8-484A9CA81920}" type="sibTrans" cxnId="{19221D1B-30EF-4F55-AF85-9EFE5660FD8C}">
      <dgm:prSet/>
      <dgm:spPr/>
      <dgm:t>
        <a:bodyPr/>
        <a:lstStyle/>
        <a:p>
          <a:endParaRPr lang="en-US"/>
        </a:p>
      </dgm:t>
    </dgm:pt>
    <dgm:pt modelId="{AD826413-7A79-448D-B007-8BEE97B6E365}">
      <dgm:prSet phldrT="[Text]"/>
      <dgm:spPr/>
      <dgm:t>
        <a:bodyPr/>
        <a:lstStyle/>
        <a:p>
          <a:r>
            <a:rPr lang="en-US" dirty="0"/>
            <a:t>Auto Regression</a:t>
          </a:r>
        </a:p>
      </dgm:t>
    </dgm:pt>
    <dgm:pt modelId="{777C31BB-851A-4F3C-B532-A086DAFA2776}" type="parTrans" cxnId="{C3C7C04E-267C-4129-840D-6130BE407BB1}">
      <dgm:prSet/>
      <dgm:spPr/>
      <dgm:t>
        <a:bodyPr/>
        <a:lstStyle/>
        <a:p>
          <a:endParaRPr lang="en-US"/>
        </a:p>
      </dgm:t>
    </dgm:pt>
    <dgm:pt modelId="{8ED2F818-F0EC-4B46-8475-35C99EDEED6D}" type="sibTrans" cxnId="{C3C7C04E-267C-4129-840D-6130BE407BB1}">
      <dgm:prSet/>
      <dgm:spPr/>
      <dgm:t>
        <a:bodyPr/>
        <a:lstStyle/>
        <a:p>
          <a:endParaRPr lang="en-US"/>
        </a:p>
      </dgm:t>
    </dgm:pt>
    <dgm:pt modelId="{F8DAD12F-9C15-4FFE-A1FF-38BFFCC2C61A}">
      <dgm:prSet phldrT="[Text]"/>
      <dgm:spPr/>
      <dgm:t>
        <a:bodyPr/>
        <a:lstStyle/>
        <a:p>
          <a:r>
            <a:rPr lang="en-US" dirty="0"/>
            <a:t>Moving Average</a:t>
          </a:r>
        </a:p>
      </dgm:t>
    </dgm:pt>
    <dgm:pt modelId="{E9C2F5DD-AE6D-4248-98F2-D59F7781CA4C}" type="parTrans" cxnId="{3DE70734-E012-4E8E-A6BF-E47A37374F42}">
      <dgm:prSet/>
      <dgm:spPr/>
      <dgm:t>
        <a:bodyPr/>
        <a:lstStyle/>
        <a:p>
          <a:endParaRPr lang="en-US"/>
        </a:p>
      </dgm:t>
    </dgm:pt>
    <dgm:pt modelId="{FB408A8A-AE2A-4301-ADFB-CA750D3A11B5}" type="sibTrans" cxnId="{3DE70734-E012-4E8E-A6BF-E47A37374F42}">
      <dgm:prSet/>
      <dgm:spPr/>
      <dgm:t>
        <a:bodyPr/>
        <a:lstStyle/>
        <a:p>
          <a:endParaRPr lang="en-US"/>
        </a:p>
      </dgm:t>
    </dgm:pt>
    <dgm:pt modelId="{08D81CC1-52E7-485F-9AD8-E4E4AD2ED351}">
      <dgm:prSet phldrT="[Text]"/>
      <dgm:spPr/>
      <dgm:t>
        <a:bodyPr/>
        <a:lstStyle/>
        <a:p>
          <a:r>
            <a:rPr lang="en-US" dirty="0"/>
            <a:t>…</a:t>
          </a:r>
        </a:p>
      </dgm:t>
    </dgm:pt>
    <dgm:pt modelId="{0B9BD537-9588-4542-89F5-909AD60B2A47}" type="parTrans" cxnId="{36393F8E-4DCA-4E9B-A781-E9A2591F88FB}">
      <dgm:prSet/>
      <dgm:spPr/>
      <dgm:t>
        <a:bodyPr/>
        <a:lstStyle/>
        <a:p>
          <a:endParaRPr lang="en-US"/>
        </a:p>
      </dgm:t>
    </dgm:pt>
    <dgm:pt modelId="{6F4C0A9E-E2CE-4A4F-B4FF-1DACF439FE04}" type="sibTrans" cxnId="{36393F8E-4DCA-4E9B-A781-E9A2591F88FB}">
      <dgm:prSet/>
      <dgm:spPr/>
      <dgm:t>
        <a:bodyPr/>
        <a:lstStyle/>
        <a:p>
          <a:endParaRPr lang="en-US"/>
        </a:p>
      </dgm:t>
    </dgm:pt>
    <dgm:pt modelId="{DE3E1FDD-FC4D-4A14-9F8F-EA829919815E}" type="pres">
      <dgm:prSet presAssocID="{3ADEAC80-E288-4972-BD5B-B9AFE91094A2}" presName="Name0" presStyleCnt="0">
        <dgm:presLayoutVars>
          <dgm:dir/>
          <dgm:animLvl val="lvl"/>
          <dgm:resizeHandles val="exact"/>
        </dgm:presLayoutVars>
      </dgm:prSet>
      <dgm:spPr/>
    </dgm:pt>
    <dgm:pt modelId="{2DFBFF38-E2EE-4FC4-8A83-4E841BD253CB}" type="pres">
      <dgm:prSet presAssocID="{8D4402F1-51EE-4D52-8B15-E00A3836F4EA}" presName="linNode" presStyleCnt="0"/>
      <dgm:spPr/>
    </dgm:pt>
    <dgm:pt modelId="{4EB2A532-57D8-428A-8D86-AC36FD213544}" type="pres">
      <dgm:prSet presAssocID="{8D4402F1-51EE-4D52-8B15-E00A3836F4EA}" presName="parTx" presStyleLbl="revTx" presStyleIdx="0" presStyleCnt="3">
        <dgm:presLayoutVars>
          <dgm:chMax val="1"/>
          <dgm:bulletEnabled val="1"/>
        </dgm:presLayoutVars>
      </dgm:prSet>
      <dgm:spPr/>
    </dgm:pt>
    <dgm:pt modelId="{DB20ED85-1BDB-471A-87AB-68ACAD2411D3}" type="pres">
      <dgm:prSet presAssocID="{8D4402F1-51EE-4D52-8B15-E00A3836F4EA}" presName="bracket" presStyleLbl="parChTrans1D1" presStyleIdx="0" presStyleCnt="3"/>
      <dgm:spPr/>
    </dgm:pt>
    <dgm:pt modelId="{5ABC70AC-3F6E-4685-A9B7-23AA9A66BF33}" type="pres">
      <dgm:prSet presAssocID="{8D4402F1-51EE-4D52-8B15-E00A3836F4EA}" presName="spH" presStyleCnt="0"/>
      <dgm:spPr/>
    </dgm:pt>
    <dgm:pt modelId="{CCF4BAF2-F82C-4F54-9149-3BB8FD96965F}" type="pres">
      <dgm:prSet presAssocID="{8D4402F1-51EE-4D52-8B15-E00A3836F4EA}" presName="desTx" presStyleLbl="node1" presStyleIdx="0" presStyleCnt="3">
        <dgm:presLayoutVars>
          <dgm:bulletEnabled val="1"/>
        </dgm:presLayoutVars>
      </dgm:prSet>
      <dgm:spPr/>
    </dgm:pt>
    <dgm:pt modelId="{F87BC570-E44C-40F3-AE3C-BE1BC2268063}" type="pres">
      <dgm:prSet presAssocID="{0C97CFCE-ED67-4503-B70D-30D5156BC00D}" presName="spV" presStyleCnt="0"/>
      <dgm:spPr/>
    </dgm:pt>
    <dgm:pt modelId="{D20F1975-C70F-487B-B1E5-DFFF02F04ECF}" type="pres">
      <dgm:prSet presAssocID="{19E4AEFF-3F4D-41C7-833F-BA46FAA6D84E}" presName="linNode" presStyleCnt="0"/>
      <dgm:spPr/>
    </dgm:pt>
    <dgm:pt modelId="{92227CA6-57E0-4882-A884-D8E53BE7D8C7}" type="pres">
      <dgm:prSet presAssocID="{19E4AEFF-3F4D-41C7-833F-BA46FAA6D84E}" presName="parTx" presStyleLbl="revTx" presStyleIdx="1" presStyleCnt="3">
        <dgm:presLayoutVars>
          <dgm:chMax val="1"/>
          <dgm:bulletEnabled val="1"/>
        </dgm:presLayoutVars>
      </dgm:prSet>
      <dgm:spPr/>
    </dgm:pt>
    <dgm:pt modelId="{2F7F2CD8-5964-498D-AD16-54733DDFBA35}" type="pres">
      <dgm:prSet presAssocID="{19E4AEFF-3F4D-41C7-833F-BA46FAA6D84E}" presName="bracket" presStyleLbl="parChTrans1D1" presStyleIdx="1" presStyleCnt="3"/>
      <dgm:spPr/>
    </dgm:pt>
    <dgm:pt modelId="{523EC362-BDAA-4BD6-B18D-36D3707BEC14}" type="pres">
      <dgm:prSet presAssocID="{19E4AEFF-3F4D-41C7-833F-BA46FAA6D84E}" presName="spH" presStyleCnt="0"/>
      <dgm:spPr/>
    </dgm:pt>
    <dgm:pt modelId="{CF863194-4707-40A6-83A8-A6EB16971AB9}" type="pres">
      <dgm:prSet presAssocID="{19E4AEFF-3F4D-41C7-833F-BA46FAA6D84E}" presName="desTx" presStyleLbl="node1" presStyleIdx="1" presStyleCnt="3">
        <dgm:presLayoutVars>
          <dgm:bulletEnabled val="1"/>
        </dgm:presLayoutVars>
      </dgm:prSet>
      <dgm:spPr/>
    </dgm:pt>
    <dgm:pt modelId="{B6D43965-0400-4167-81D6-19BBB0232567}" type="pres">
      <dgm:prSet presAssocID="{566EEF37-E8FD-4C92-8127-92D403659F67}" presName="spV" presStyleCnt="0"/>
      <dgm:spPr/>
    </dgm:pt>
    <dgm:pt modelId="{6B7BC1BC-2762-4811-8DEA-04C40FD2F674}" type="pres">
      <dgm:prSet presAssocID="{CCF8DFE7-2CE0-4683-9D0D-11E097CF9B32}" presName="linNode" presStyleCnt="0"/>
      <dgm:spPr/>
    </dgm:pt>
    <dgm:pt modelId="{69533982-88E4-44E2-907F-45FA4A0D65F6}" type="pres">
      <dgm:prSet presAssocID="{CCF8DFE7-2CE0-4683-9D0D-11E097CF9B32}" presName="parTx" presStyleLbl="revTx" presStyleIdx="2" presStyleCnt="3">
        <dgm:presLayoutVars>
          <dgm:chMax val="1"/>
          <dgm:bulletEnabled val="1"/>
        </dgm:presLayoutVars>
      </dgm:prSet>
      <dgm:spPr/>
    </dgm:pt>
    <dgm:pt modelId="{1ABF0F9C-DA7E-47E8-B847-1F049234C83E}" type="pres">
      <dgm:prSet presAssocID="{CCF8DFE7-2CE0-4683-9D0D-11E097CF9B32}" presName="bracket" presStyleLbl="parChTrans1D1" presStyleIdx="2" presStyleCnt="3"/>
      <dgm:spPr/>
    </dgm:pt>
    <dgm:pt modelId="{70FDD9F3-909D-4E24-A074-BE2E843791EF}" type="pres">
      <dgm:prSet presAssocID="{CCF8DFE7-2CE0-4683-9D0D-11E097CF9B32}" presName="spH" presStyleCnt="0"/>
      <dgm:spPr/>
    </dgm:pt>
    <dgm:pt modelId="{C4311AA0-76F6-48D6-BAF5-48B4C8E8D6BA}" type="pres">
      <dgm:prSet presAssocID="{CCF8DFE7-2CE0-4683-9D0D-11E097CF9B32}" presName="desTx" presStyleLbl="node1" presStyleIdx="2" presStyleCnt="3">
        <dgm:presLayoutVars>
          <dgm:bulletEnabled val="1"/>
        </dgm:presLayoutVars>
      </dgm:prSet>
      <dgm:spPr/>
    </dgm:pt>
  </dgm:ptLst>
  <dgm:cxnLst>
    <dgm:cxn modelId="{D97C2C02-50BA-48F8-BA54-DB5C89E842F9}" srcId="{19E4AEFF-3F4D-41C7-833F-BA46FAA6D84E}" destId="{8F02FFFB-A2AD-4E1D-8555-5858D8DB7ADC}" srcOrd="1" destOrd="0" parTransId="{C9A3EB24-F453-422C-9106-D488275B8457}" sibTransId="{C737FDF0-6C50-45D0-BD5B-D5568E49A259}"/>
    <dgm:cxn modelId="{B79A0C0D-B5CB-40E9-840A-3F38BC59E8AD}" srcId="{8D4402F1-51EE-4D52-8B15-E00A3836F4EA}" destId="{8D61F9B4-6C8D-415C-BE72-D3FCC37D01F7}" srcOrd="3" destOrd="0" parTransId="{A59386E7-6E63-40C6-B9BF-C1E1FC55F3B8}" sibTransId="{D5C97DDE-5A0D-4E12-A566-675B1CBD17B1}"/>
    <dgm:cxn modelId="{2B2D1211-4305-40CC-917E-190ED12895CA}" srcId="{19E4AEFF-3F4D-41C7-833F-BA46FAA6D84E}" destId="{E5F50244-FF2E-49CC-9446-A6FA57B0718F}" srcOrd="3" destOrd="0" parTransId="{7CB7D130-C3D5-48C3-8F31-009A0C86C3B5}" sibTransId="{28603034-FDB6-4C3B-BF59-D0B0CE716C9E}"/>
    <dgm:cxn modelId="{65920016-665E-4CCC-9B29-96138D056428}" srcId="{19E4AEFF-3F4D-41C7-833F-BA46FAA6D84E}" destId="{C7745E7D-4285-4284-A304-FF26DEE7F45E}" srcOrd="2" destOrd="0" parTransId="{16A57960-34CB-4F57-9560-716517712BCA}" sibTransId="{F41835E2-00B0-4C73-834E-65B8CAE22A23}"/>
    <dgm:cxn modelId="{19221D1B-30EF-4F55-AF85-9EFE5660FD8C}" srcId="{CCF8DFE7-2CE0-4683-9D0D-11E097CF9B32}" destId="{C6EE1306-7513-4E51-B8EF-72123BE85DDC}" srcOrd="3" destOrd="0" parTransId="{C2CF26D4-1ABF-41DF-9485-BB9B448D1B54}" sibTransId="{A02B3C70-F7A1-497C-93A8-484A9CA81920}"/>
    <dgm:cxn modelId="{3B588E1B-B708-4C30-B6EC-91BBFDFD7979}" type="presOf" srcId="{C6EE1306-7513-4E51-B8EF-72123BE85DDC}" destId="{C4311AA0-76F6-48D6-BAF5-48B4C8E8D6BA}" srcOrd="0" destOrd="3" presId="urn:diagrams.loki3.com/BracketList"/>
    <dgm:cxn modelId="{C99A8B2F-B335-4275-BB81-20BF16A7FD17}" type="presOf" srcId="{D2FB6DF0-23F8-440E-B493-9C90DF8810E0}" destId="{CCF4BAF2-F82C-4F54-9149-3BB8FD96965F}" srcOrd="0" destOrd="1" presId="urn:diagrams.loki3.com/BracketList"/>
    <dgm:cxn modelId="{6AD55930-65DC-4A71-9951-AE44FE06E0C0}" type="presOf" srcId="{8D61F9B4-6C8D-415C-BE72-D3FCC37D01F7}" destId="{CCF4BAF2-F82C-4F54-9149-3BB8FD96965F}" srcOrd="0" destOrd="3" presId="urn:diagrams.loki3.com/BracketList"/>
    <dgm:cxn modelId="{3DE70734-E012-4E8E-A6BF-E47A37374F42}" srcId="{CCF8DFE7-2CE0-4683-9D0D-11E097CF9B32}" destId="{F8DAD12F-9C15-4FFE-A1FF-38BFFCC2C61A}" srcOrd="1" destOrd="0" parTransId="{E9C2F5DD-AE6D-4248-98F2-D59F7781CA4C}" sibTransId="{FB408A8A-AE2A-4301-ADFB-CA750D3A11B5}"/>
    <dgm:cxn modelId="{E27CE25F-027D-4937-8FF9-5466EB59F341}" srcId="{3ADEAC80-E288-4972-BD5B-B9AFE91094A2}" destId="{CCF8DFE7-2CE0-4683-9D0D-11E097CF9B32}" srcOrd="2" destOrd="0" parTransId="{88247A91-6544-48AE-A139-E93AD98F2C2A}" sibTransId="{C8D1358B-8C14-40BA-9C08-4801927F2DA0}"/>
    <dgm:cxn modelId="{1BB4DA42-99AD-4C27-BC0E-927AFC46B697}" srcId="{CCF8DFE7-2CE0-4683-9D0D-11E097CF9B32}" destId="{364BAD1B-4D2A-4518-B76F-6C3013C8E888}" srcOrd="2" destOrd="0" parTransId="{7988F244-76C8-4997-A95A-637E9919CEA4}" sibTransId="{CFC416E6-727B-4DDB-9B87-1F9241E58947}"/>
    <dgm:cxn modelId="{4C0BEB43-8539-49B0-BB76-1ED71FD67AEF}" type="presOf" srcId="{FE81D3E6-896F-454D-8D2F-8FDF0988EAD6}" destId="{CF863194-4707-40A6-83A8-A6EB16971AB9}" srcOrd="0" destOrd="0" presId="urn:diagrams.loki3.com/BracketList"/>
    <dgm:cxn modelId="{7D65456C-022B-4DE7-B348-3E4FC1DC7D31}" type="presOf" srcId="{6F94333F-50AE-4598-96B1-5341E5C6605A}" destId="{CCF4BAF2-F82C-4F54-9149-3BB8FD96965F}" srcOrd="0" destOrd="5" presId="urn:diagrams.loki3.com/BracketList"/>
    <dgm:cxn modelId="{8A25D16C-7BEE-438F-9E34-FF412E404E06}" srcId="{8D4402F1-51EE-4D52-8B15-E00A3836F4EA}" destId="{679C5C00-B4D2-4955-9604-FF5E1959D439}" srcOrd="2" destOrd="0" parTransId="{6F1D2633-5A70-4C1D-B5BD-9DBC8A295CC1}" sibTransId="{03510D65-43B4-42F8-A1D1-A650765357ED}"/>
    <dgm:cxn modelId="{C3C7C04E-267C-4129-840D-6130BE407BB1}" srcId="{CCF8DFE7-2CE0-4683-9D0D-11E097CF9B32}" destId="{AD826413-7A79-448D-B007-8BEE97B6E365}" srcOrd="0" destOrd="0" parTransId="{777C31BB-851A-4F3C-B532-A086DAFA2776}" sibTransId="{8ED2F818-F0EC-4B46-8475-35C99EDEED6D}"/>
    <dgm:cxn modelId="{0DD88878-6495-459F-A586-8F4EF18790C8}" srcId="{3ADEAC80-E288-4972-BD5B-B9AFE91094A2}" destId="{8D4402F1-51EE-4D52-8B15-E00A3836F4EA}" srcOrd="0" destOrd="0" parTransId="{6E141778-E7A3-491C-8CEF-BC64165CCE77}" sibTransId="{0C97CFCE-ED67-4503-B70D-30D5156BC00D}"/>
    <dgm:cxn modelId="{3B58227D-D33D-4BE6-8961-C9975BEE76E6}" type="presOf" srcId="{8D4402F1-51EE-4D52-8B15-E00A3836F4EA}" destId="{4EB2A532-57D8-428A-8D86-AC36FD213544}" srcOrd="0" destOrd="0" presId="urn:diagrams.loki3.com/BracketList"/>
    <dgm:cxn modelId="{7E9AEA82-0580-4471-8E19-04285DA83B8E}" type="presOf" srcId="{08D81CC1-52E7-485F-9AD8-E4E4AD2ED351}" destId="{C4311AA0-76F6-48D6-BAF5-48B4C8E8D6BA}" srcOrd="0" destOrd="4" presId="urn:diagrams.loki3.com/BracketList"/>
    <dgm:cxn modelId="{36393F8E-4DCA-4E9B-A781-E9A2591F88FB}" srcId="{CCF8DFE7-2CE0-4683-9D0D-11E097CF9B32}" destId="{08D81CC1-52E7-485F-9AD8-E4E4AD2ED351}" srcOrd="4" destOrd="0" parTransId="{0B9BD537-9588-4542-89F5-909AD60B2A47}" sibTransId="{6F4C0A9E-E2CE-4A4F-B4FF-1DACF439FE04}"/>
    <dgm:cxn modelId="{4D554A9C-D180-4BA6-A648-7CCD09FB2B7B}" srcId="{8D4402F1-51EE-4D52-8B15-E00A3836F4EA}" destId="{6F94333F-50AE-4598-96B1-5341E5C6605A}" srcOrd="5" destOrd="0" parTransId="{5FE88FEB-2382-4547-8278-1F1B8B477B96}" sibTransId="{379BACCD-BD5A-4869-B763-51F7D1CFD4AF}"/>
    <dgm:cxn modelId="{BE3BD79C-21BD-444B-B6EE-F97CFFAB48FF}" type="presOf" srcId="{F8DAD12F-9C15-4FFE-A1FF-38BFFCC2C61A}" destId="{C4311AA0-76F6-48D6-BAF5-48B4C8E8D6BA}" srcOrd="0" destOrd="1" presId="urn:diagrams.loki3.com/BracketList"/>
    <dgm:cxn modelId="{18E2999D-9B25-427C-A068-0088DBA84358}" srcId="{3ADEAC80-E288-4972-BD5B-B9AFE91094A2}" destId="{19E4AEFF-3F4D-41C7-833F-BA46FAA6D84E}" srcOrd="1" destOrd="0" parTransId="{64EE0D0C-A665-4BA9-AB55-B96772668592}" sibTransId="{566EEF37-E8FD-4C92-8127-92D403659F67}"/>
    <dgm:cxn modelId="{21B468A5-8CEE-4AF0-954C-D2427EA0F5CD}" srcId="{8D4402F1-51EE-4D52-8B15-E00A3836F4EA}" destId="{32144E29-88B9-4D24-852D-E58A65E0B0F6}" srcOrd="4" destOrd="0" parTransId="{A960ED59-278A-409D-B8E2-DC903DE12CC8}" sibTransId="{DC84A3CB-562E-42E5-BDAA-0390ED9EB33A}"/>
    <dgm:cxn modelId="{E76C61A7-09B9-44AF-8978-A24C61113F77}" type="presOf" srcId="{364BAD1B-4D2A-4518-B76F-6C3013C8E888}" destId="{C4311AA0-76F6-48D6-BAF5-48B4C8E8D6BA}" srcOrd="0" destOrd="2" presId="urn:diagrams.loki3.com/BracketList"/>
    <dgm:cxn modelId="{421C0BB3-471D-4807-91B1-3341709360C8}" srcId="{8D4402F1-51EE-4D52-8B15-E00A3836F4EA}" destId="{D2FB6DF0-23F8-440E-B493-9C90DF8810E0}" srcOrd="1" destOrd="0" parTransId="{A7EC4067-E318-45A5-93C2-EFB2054F2640}" sibTransId="{034C9145-C488-40AD-80F1-1BDFACE7056C}"/>
    <dgm:cxn modelId="{5A17ADBD-5485-48F8-96D1-32833D97D827}" type="presOf" srcId="{6D34D91E-918F-4307-AE1A-73BE8455BE56}" destId="{CF863194-4707-40A6-83A8-A6EB16971AB9}" srcOrd="0" destOrd="4" presId="urn:diagrams.loki3.com/BracketList"/>
    <dgm:cxn modelId="{AAE013C1-F1D1-4BFC-93A8-F80FBD437514}" type="presOf" srcId="{32144E29-88B9-4D24-852D-E58A65E0B0F6}" destId="{CCF4BAF2-F82C-4F54-9149-3BB8FD96965F}" srcOrd="0" destOrd="4" presId="urn:diagrams.loki3.com/BracketList"/>
    <dgm:cxn modelId="{CC4417C3-673A-4808-9255-A27033E4FA0F}" type="presOf" srcId="{CA90C714-F9ED-40F4-8F19-6F0F58586C4B}" destId="{CCF4BAF2-F82C-4F54-9149-3BB8FD96965F}" srcOrd="0" destOrd="0" presId="urn:diagrams.loki3.com/BracketList"/>
    <dgm:cxn modelId="{A68008C6-E836-4A3F-AA38-F4D0BE29DB57}" type="presOf" srcId="{AD826413-7A79-448D-B007-8BEE97B6E365}" destId="{C4311AA0-76F6-48D6-BAF5-48B4C8E8D6BA}" srcOrd="0" destOrd="0" presId="urn:diagrams.loki3.com/BracketList"/>
    <dgm:cxn modelId="{D3A070D4-E454-4EDC-AC2A-CE4A72FB22A2}" type="presOf" srcId="{19E4AEFF-3F4D-41C7-833F-BA46FAA6D84E}" destId="{92227CA6-57E0-4882-A884-D8E53BE7D8C7}" srcOrd="0" destOrd="0" presId="urn:diagrams.loki3.com/BracketList"/>
    <dgm:cxn modelId="{939B72DE-0C43-4310-B5A8-81002BBBC9DB}" type="presOf" srcId="{679C5C00-B4D2-4955-9604-FF5E1959D439}" destId="{CCF4BAF2-F82C-4F54-9149-3BB8FD96965F}" srcOrd="0" destOrd="2" presId="urn:diagrams.loki3.com/BracketList"/>
    <dgm:cxn modelId="{84A5F6E2-45D4-42D4-86B9-3B85318546C6}" srcId="{19E4AEFF-3F4D-41C7-833F-BA46FAA6D84E}" destId="{FE81D3E6-896F-454D-8D2F-8FDF0988EAD6}" srcOrd="0" destOrd="0" parTransId="{A7DDBA51-35C6-467E-B922-93F856B3E612}" sibTransId="{A13DDC07-33D4-471E-A9DB-3CCADEDACDC8}"/>
    <dgm:cxn modelId="{E83898E3-4D13-4C1E-AAFF-A6503E140EF3}" srcId="{19E4AEFF-3F4D-41C7-833F-BA46FAA6D84E}" destId="{6D34D91E-918F-4307-AE1A-73BE8455BE56}" srcOrd="4" destOrd="0" parTransId="{1AC0D70F-A628-4722-9E0E-1B6CC5E808E8}" sibTransId="{F91366F2-499A-4826-9B29-5E5C530437B2}"/>
    <dgm:cxn modelId="{97E409E4-FC0C-4EED-B16B-D7F916452F7E}" type="presOf" srcId="{C7745E7D-4285-4284-A304-FF26DEE7F45E}" destId="{CF863194-4707-40A6-83A8-A6EB16971AB9}" srcOrd="0" destOrd="2" presId="urn:diagrams.loki3.com/BracketList"/>
    <dgm:cxn modelId="{DBF488EC-6C38-4320-9C93-FF83D95399A8}" type="presOf" srcId="{E5F50244-FF2E-49CC-9446-A6FA57B0718F}" destId="{CF863194-4707-40A6-83A8-A6EB16971AB9}" srcOrd="0" destOrd="3" presId="urn:diagrams.loki3.com/BracketList"/>
    <dgm:cxn modelId="{6BFE14EE-29B3-48B5-978C-FE7E2C036671}" type="presOf" srcId="{CCF8DFE7-2CE0-4683-9D0D-11E097CF9B32}" destId="{69533982-88E4-44E2-907F-45FA4A0D65F6}" srcOrd="0" destOrd="0" presId="urn:diagrams.loki3.com/BracketList"/>
    <dgm:cxn modelId="{8502D1EF-FAFD-4E2F-A63F-8DE6AF4F6704}" type="presOf" srcId="{8F02FFFB-A2AD-4E1D-8555-5858D8DB7ADC}" destId="{CF863194-4707-40A6-83A8-A6EB16971AB9}" srcOrd="0" destOrd="1" presId="urn:diagrams.loki3.com/BracketList"/>
    <dgm:cxn modelId="{153928F0-E109-42C0-A4DE-FA51BED20BC8}" srcId="{8D4402F1-51EE-4D52-8B15-E00A3836F4EA}" destId="{CA90C714-F9ED-40F4-8F19-6F0F58586C4B}" srcOrd="0" destOrd="0" parTransId="{92AD6271-922B-42BC-8378-A8DBD393D653}" sibTransId="{90F7193E-6447-49F0-B73E-87D75B305871}"/>
    <dgm:cxn modelId="{0A3D0AFD-94A4-43F1-90E6-E0FF85D5CC59}" type="presOf" srcId="{3ADEAC80-E288-4972-BD5B-B9AFE91094A2}" destId="{DE3E1FDD-FC4D-4A14-9F8F-EA829919815E}" srcOrd="0" destOrd="0" presId="urn:diagrams.loki3.com/BracketList"/>
    <dgm:cxn modelId="{1E430D6E-C7B8-4514-B144-50E1FDFB694A}" type="presParOf" srcId="{DE3E1FDD-FC4D-4A14-9F8F-EA829919815E}" destId="{2DFBFF38-E2EE-4FC4-8A83-4E841BD253CB}" srcOrd="0" destOrd="0" presId="urn:diagrams.loki3.com/BracketList"/>
    <dgm:cxn modelId="{81E61C03-C1AE-4BFE-ACCE-2E6BDA136397}" type="presParOf" srcId="{2DFBFF38-E2EE-4FC4-8A83-4E841BD253CB}" destId="{4EB2A532-57D8-428A-8D86-AC36FD213544}" srcOrd="0" destOrd="0" presId="urn:diagrams.loki3.com/BracketList"/>
    <dgm:cxn modelId="{DC5CAC5F-FD22-43E2-9742-6DA9DC83E424}" type="presParOf" srcId="{2DFBFF38-E2EE-4FC4-8A83-4E841BD253CB}" destId="{DB20ED85-1BDB-471A-87AB-68ACAD2411D3}" srcOrd="1" destOrd="0" presId="urn:diagrams.loki3.com/BracketList"/>
    <dgm:cxn modelId="{7CF7CBAE-BF38-46C5-B9E8-FF7010B0C04F}" type="presParOf" srcId="{2DFBFF38-E2EE-4FC4-8A83-4E841BD253CB}" destId="{5ABC70AC-3F6E-4685-A9B7-23AA9A66BF33}" srcOrd="2" destOrd="0" presId="urn:diagrams.loki3.com/BracketList"/>
    <dgm:cxn modelId="{A75CCAC7-8149-44E5-88D5-5D6F1016D732}" type="presParOf" srcId="{2DFBFF38-E2EE-4FC4-8A83-4E841BD253CB}" destId="{CCF4BAF2-F82C-4F54-9149-3BB8FD96965F}" srcOrd="3" destOrd="0" presId="urn:diagrams.loki3.com/BracketList"/>
    <dgm:cxn modelId="{CBA2154D-3D32-4F6E-B47D-1724F427EF1E}" type="presParOf" srcId="{DE3E1FDD-FC4D-4A14-9F8F-EA829919815E}" destId="{F87BC570-E44C-40F3-AE3C-BE1BC2268063}" srcOrd="1" destOrd="0" presId="urn:diagrams.loki3.com/BracketList"/>
    <dgm:cxn modelId="{DA16EFFC-837D-4408-8CE5-C85B351D2ED6}" type="presParOf" srcId="{DE3E1FDD-FC4D-4A14-9F8F-EA829919815E}" destId="{D20F1975-C70F-487B-B1E5-DFFF02F04ECF}" srcOrd="2" destOrd="0" presId="urn:diagrams.loki3.com/BracketList"/>
    <dgm:cxn modelId="{27AF93D8-72C1-4EE0-83B3-7E341C6549E7}" type="presParOf" srcId="{D20F1975-C70F-487B-B1E5-DFFF02F04ECF}" destId="{92227CA6-57E0-4882-A884-D8E53BE7D8C7}" srcOrd="0" destOrd="0" presId="urn:diagrams.loki3.com/BracketList"/>
    <dgm:cxn modelId="{A2B5C113-7C3D-4456-9CEE-5451B6589571}" type="presParOf" srcId="{D20F1975-C70F-487B-B1E5-DFFF02F04ECF}" destId="{2F7F2CD8-5964-498D-AD16-54733DDFBA35}" srcOrd="1" destOrd="0" presId="urn:diagrams.loki3.com/BracketList"/>
    <dgm:cxn modelId="{1C59CF52-F14F-4828-AE4A-028F3E1680B1}" type="presParOf" srcId="{D20F1975-C70F-487B-B1E5-DFFF02F04ECF}" destId="{523EC362-BDAA-4BD6-B18D-36D3707BEC14}" srcOrd="2" destOrd="0" presId="urn:diagrams.loki3.com/BracketList"/>
    <dgm:cxn modelId="{3D3BFF61-FF6B-411B-B7EA-BCD8FFD03ACD}" type="presParOf" srcId="{D20F1975-C70F-487B-B1E5-DFFF02F04ECF}" destId="{CF863194-4707-40A6-83A8-A6EB16971AB9}" srcOrd="3" destOrd="0" presId="urn:diagrams.loki3.com/BracketList"/>
    <dgm:cxn modelId="{997E0E2F-6AC6-410A-A450-D57255C4E339}" type="presParOf" srcId="{DE3E1FDD-FC4D-4A14-9F8F-EA829919815E}" destId="{B6D43965-0400-4167-81D6-19BBB0232567}" srcOrd="3" destOrd="0" presId="urn:diagrams.loki3.com/BracketList"/>
    <dgm:cxn modelId="{94FD6386-C62A-4CB6-B098-55A93451ECA3}" type="presParOf" srcId="{DE3E1FDD-FC4D-4A14-9F8F-EA829919815E}" destId="{6B7BC1BC-2762-4811-8DEA-04C40FD2F674}" srcOrd="4" destOrd="0" presId="urn:diagrams.loki3.com/BracketList"/>
    <dgm:cxn modelId="{C8A8F639-8D8D-4241-95BB-981846A843D5}" type="presParOf" srcId="{6B7BC1BC-2762-4811-8DEA-04C40FD2F674}" destId="{69533982-88E4-44E2-907F-45FA4A0D65F6}" srcOrd="0" destOrd="0" presId="urn:diagrams.loki3.com/BracketList"/>
    <dgm:cxn modelId="{665703BD-5908-461C-B6E3-10F122074EDA}" type="presParOf" srcId="{6B7BC1BC-2762-4811-8DEA-04C40FD2F674}" destId="{1ABF0F9C-DA7E-47E8-B847-1F049234C83E}" srcOrd="1" destOrd="0" presId="urn:diagrams.loki3.com/BracketList"/>
    <dgm:cxn modelId="{E72164B8-E651-4B07-8778-679F7C44A14D}" type="presParOf" srcId="{6B7BC1BC-2762-4811-8DEA-04C40FD2F674}" destId="{70FDD9F3-909D-4E24-A074-BE2E843791EF}" srcOrd="2" destOrd="0" presId="urn:diagrams.loki3.com/BracketList"/>
    <dgm:cxn modelId="{33D6ED6A-C79A-4A53-8516-D38BCCCF60D9}" type="presParOf" srcId="{6B7BC1BC-2762-4811-8DEA-04C40FD2F674}" destId="{C4311AA0-76F6-48D6-BAF5-48B4C8E8D6BA}" srcOrd="3" destOrd="0" presId="urn:diagrams.loki3.com/Bracket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96DB1A2-87CC-49E9-AFC6-1F7763578F10}">
      <dsp:nvSpPr>
        <dsp:cNvPr id="0" name=""/>
        <dsp:cNvSpPr/>
      </dsp:nvSpPr>
      <dsp:spPr>
        <a:xfrm>
          <a:off x="3000" y="853"/>
          <a:ext cx="8121999" cy="1148774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b="1" kern="1200" dirty="0"/>
            <a:t>Potential source of error</a:t>
          </a:r>
          <a:br>
            <a:rPr lang="en-US" sz="3400" kern="1200" dirty="0"/>
          </a:br>
          <a:r>
            <a:rPr lang="en-US" sz="2000" kern="1200" dirty="0"/>
            <a:t>in estimating population parameter using sample</a:t>
          </a:r>
          <a:endParaRPr lang="en-US" sz="3400" kern="1200" dirty="0"/>
        </a:p>
      </dsp:txBody>
      <dsp:txXfrm>
        <a:off x="36646" y="34499"/>
        <a:ext cx="8054707" cy="1081482"/>
      </dsp:txXfrm>
    </dsp:sp>
    <dsp:sp modelId="{D2B1C504-53EC-4D5C-AD4E-59C907129F04}">
      <dsp:nvSpPr>
        <dsp:cNvPr id="0" name=""/>
        <dsp:cNvSpPr/>
      </dsp:nvSpPr>
      <dsp:spPr>
        <a:xfrm>
          <a:off x="3000" y="1289867"/>
          <a:ext cx="1948656" cy="1148774"/>
        </a:xfrm>
        <a:prstGeom prst="roundRect">
          <a:avLst>
            <a:gd name="adj" fmla="val 10000"/>
          </a:avLst>
        </a:prstGeom>
        <a:solidFill>
          <a:schemeClr val="accent6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6"/>
        </a:fillRef>
        <a:effectRef idx="1">
          <a:schemeClr val="accent6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Sampling error</a:t>
          </a:r>
        </a:p>
      </dsp:txBody>
      <dsp:txXfrm>
        <a:off x="36646" y="1323513"/>
        <a:ext cx="1881364" cy="1081482"/>
      </dsp:txXfrm>
    </dsp:sp>
    <dsp:sp modelId="{BDB33FD6-63F5-499F-9D80-3E523BAB3548}">
      <dsp:nvSpPr>
        <dsp:cNvPr id="0" name=""/>
        <dsp:cNvSpPr/>
      </dsp:nvSpPr>
      <dsp:spPr>
        <a:xfrm>
          <a:off x="3000" y="2578881"/>
          <a:ext cx="1948656" cy="1148774"/>
        </a:xfrm>
        <a:prstGeom prst="roundRect">
          <a:avLst>
            <a:gd name="adj" fmla="val 10000"/>
          </a:avLst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Sample is not the whole population</a:t>
          </a:r>
        </a:p>
      </dsp:txBody>
      <dsp:txXfrm>
        <a:off x="36646" y="2612527"/>
        <a:ext cx="1881364" cy="1081482"/>
      </dsp:txXfrm>
    </dsp:sp>
    <dsp:sp modelId="{95E0F590-F6F4-4A2E-80B0-184C0E740FB4}">
      <dsp:nvSpPr>
        <dsp:cNvPr id="0" name=""/>
        <dsp:cNvSpPr/>
      </dsp:nvSpPr>
      <dsp:spPr>
        <a:xfrm>
          <a:off x="2115343" y="1289867"/>
          <a:ext cx="6009655" cy="1148774"/>
        </a:xfrm>
        <a:prstGeom prst="roundRect">
          <a:avLst>
            <a:gd name="adj" fmla="val 10000"/>
          </a:avLst>
        </a:prstGeom>
        <a:solidFill>
          <a:schemeClr val="accent4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4"/>
        </a:fillRef>
        <a:effectRef idx="1">
          <a:schemeClr val="accent4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Non-sampling error</a:t>
          </a:r>
        </a:p>
      </dsp:txBody>
      <dsp:txXfrm>
        <a:off x="2148989" y="1323513"/>
        <a:ext cx="5942363" cy="1081482"/>
      </dsp:txXfrm>
    </dsp:sp>
    <dsp:sp modelId="{F5C5BC0B-DCB5-4BD9-B2CD-079CB1A7AD5C}">
      <dsp:nvSpPr>
        <dsp:cNvPr id="0" name=""/>
        <dsp:cNvSpPr/>
      </dsp:nvSpPr>
      <dsp:spPr>
        <a:xfrm>
          <a:off x="2115343" y="2578881"/>
          <a:ext cx="1948656" cy="1148774"/>
        </a:xfrm>
        <a:prstGeom prst="roundRect">
          <a:avLst>
            <a:gd name="adj" fmla="val 10000"/>
          </a:avLst>
        </a:prstGeom>
        <a:solidFill>
          <a:schemeClr val="lt1"/>
        </a:solidFill>
        <a:ln w="12700" cap="flat" cmpd="sng" algn="ctr">
          <a:solidFill>
            <a:schemeClr val="accent4"/>
          </a:solidFill>
          <a:prstDash val="solid"/>
          <a:miter lim="800000"/>
        </a:ln>
        <a:effectLst/>
      </dsp:spPr>
      <dsp:style>
        <a:lnRef idx="2">
          <a:schemeClr val="accent4"/>
        </a:lnRef>
        <a:fillRef idx="1">
          <a:schemeClr val="lt1"/>
        </a:fillRef>
        <a:effectRef idx="0">
          <a:schemeClr val="accent4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Behavioral effect</a:t>
          </a:r>
        </a:p>
      </dsp:txBody>
      <dsp:txXfrm>
        <a:off x="2148989" y="2612527"/>
        <a:ext cx="1881364" cy="1081482"/>
      </dsp:txXfrm>
    </dsp:sp>
    <dsp:sp modelId="{9C318B29-7A47-42E4-B6A2-1909A161BD66}">
      <dsp:nvSpPr>
        <dsp:cNvPr id="0" name=""/>
        <dsp:cNvSpPr/>
      </dsp:nvSpPr>
      <dsp:spPr>
        <a:xfrm>
          <a:off x="4145843" y="2578881"/>
          <a:ext cx="1948656" cy="1148774"/>
        </a:xfrm>
        <a:prstGeom prst="roundRect">
          <a:avLst>
            <a:gd name="adj" fmla="val 10000"/>
          </a:avLst>
        </a:prstGeom>
        <a:solidFill>
          <a:schemeClr val="lt1"/>
        </a:solidFill>
        <a:ln w="12700" cap="flat" cmpd="sng" algn="ctr">
          <a:solidFill>
            <a:schemeClr val="accent4"/>
          </a:solidFill>
          <a:prstDash val="solid"/>
          <a:miter lim="800000"/>
        </a:ln>
        <a:effectLst/>
      </dsp:spPr>
      <dsp:style>
        <a:lnRef idx="2">
          <a:schemeClr val="accent4"/>
        </a:lnRef>
        <a:fillRef idx="1">
          <a:schemeClr val="lt1"/>
        </a:fillRef>
        <a:effectRef idx="0">
          <a:schemeClr val="accent4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Questionnaire and tools error</a:t>
          </a:r>
        </a:p>
      </dsp:txBody>
      <dsp:txXfrm>
        <a:off x="4179489" y="2612527"/>
        <a:ext cx="1881364" cy="1081482"/>
      </dsp:txXfrm>
    </dsp:sp>
    <dsp:sp modelId="{9CB9EC28-CA5E-45E8-9564-723D41087735}">
      <dsp:nvSpPr>
        <dsp:cNvPr id="0" name=""/>
        <dsp:cNvSpPr/>
      </dsp:nvSpPr>
      <dsp:spPr>
        <a:xfrm>
          <a:off x="6176343" y="2578881"/>
          <a:ext cx="1948656" cy="1148774"/>
        </a:xfrm>
        <a:prstGeom prst="roundRect">
          <a:avLst>
            <a:gd name="adj" fmla="val 10000"/>
          </a:avLst>
        </a:prstGeom>
        <a:solidFill>
          <a:schemeClr val="lt1"/>
        </a:solidFill>
        <a:ln w="12700" cap="flat" cmpd="sng" algn="ctr">
          <a:solidFill>
            <a:schemeClr val="accent4"/>
          </a:solidFill>
          <a:prstDash val="solid"/>
          <a:miter lim="800000"/>
        </a:ln>
        <a:effectLst/>
      </dsp:spPr>
      <dsp:style>
        <a:lnRef idx="2">
          <a:schemeClr val="accent4"/>
        </a:lnRef>
        <a:fillRef idx="1">
          <a:schemeClr val="lt1"/>
        </a:fillRef>
        <a:effectRef idx="0">
          <a:schemeClr val="accent4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Poor sampling method</a:t>
          </a:r>
        </a:p>
      </dsp:txBody>
      <dsp:txXfrm>
        <a:off x="6209989" y="2612527"/>
        <a:ext cx="1881364" cy="108148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B2A532-57D8-428A-8D86-AC36FD213544}">
      <dsp:nvSpPr>
        <dsp:cNvPr id="0" name=""/>
        <dsp:cNvSpPr/>
      </dsp:nvSpPr>
      <dsp:spPr>
        <a:xfrm>
          <a:off x="3175" y="1007208"/>
          <a:ext cx="1624012" cy="3366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43180" rIns="120904" bIns="43180" numCol="1" spcCol="1270" anchor="ctr" anchorCtr="0">
          <a:noAutofit/>
        </a:bodyPr>
        <a:lstStyle/>
        <a:p>
          <a:pPr marL="0" lvl="0" indent="0" algn="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Supervised</a:t>
          </a:r>
        </a:p>
      </dsp:txBody>
      <dsp:txXfrm>
        <a:off x="3175" y="1007208"/>
        <a:ext cx="1624012" cy="336600"/>
      </dsp:txXfrm>
    </dsp:sp>
    <dsp:sp modelId="{DB20ED85-1BDB-471A-87AB-68ACAD2411D3}">
      <dsp:nvSpPr>
        <dsp:cNvPr id="0" name=""/>
        <dsp:cNvSpPr/>
      </dsp:nvSpPr>
      <dsp:spPr>
        <a:xfrm>
          <a:off x="1627187" y="291933"/>
          <a:ext cx="324802" cy="1767150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CF4BAF2-F82C-4F54-9149-3BB8FD96965F}">
      <dsp:nvSpPr>
        <dsp:cNvPr id="0" name=""/>
        <dsp:cNvSpPr/>
      </dsp:nvSpPr>
      <dsp:spPr>
        <a:xfrm>
          <a:off x="2081911" y="291933"/>
          <a:ext cx="4417314" cy="176715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Linear Regression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Logistics Regression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Naïve Bayes classification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Decision tree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Discriminant analysis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…</a:t>
          </a:r>
        </a:p>
      </dsp:txBody>
      <dsp:txXfrm>
        <a:off x="2081911" y="291933"/>
        <a:ext cx="4417314" cy="1767150"/>
      </dsp:txXfrm>
    </dsp:sp>
    <dsp:sp modelId="{92227CA6-57E0-4882-A884-D8E53BE7D8C7}">
      <dsp:nvSpPr>
        <dsp:cNvPr id="0" name=""/>
        <dsp:cNvSpPr/>
      </dsp:nvSpPr>
      <dsp:spPr>
        <a:xfrm>
          <a:off x="3175" y="2688296"/>
          <a:ext cx="1624012" cy="3366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43180" rIns="120904" bIns="43180" numCol="1" spcCol="1270" anchor="ctr" anchorCtr="0">
          <a:noAutofit/>
        </a:bodyPr>
        <a:lstStyle/>
        <a:p>
          <a:pPr marL="0" lvl="0" indent="0" algn="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Unsupervised</a:t>
          </a:r>
        </a:p>
      </dsp:txBody>
      <dsp:txXfrm>
        <a:off x="3175" y="2688296"/>
        <a:ext cx="1624012" cy="336600"/>
      </dsp:txXfrm>
    </dsp:sp>
    <dsp:sp modelId="{2F7F2CD8-5964-498D-AD16-54733DDFBA35}">
      <dsp:nvSpPr>
        <dsp:cNvPr id="0" name=""/>
        <dsp:cNvSpPr/>
      </dsp:nvSpPr>
      <dsp:spPr>
        <a:xfrm>
          <a:off x="1627187" y="2120283"/>
          <a:ext cx="324802" cy="1472625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F863194-4707-40A6-83A8-A6EB16971AB9}">
      <dsp:nvSpPr>
        <dsp:cNvPr id="0" name=""/>
        <dsp:cNvSpPr/>
      </dsp:nvSpPr>
      <dsp:spPr>
        <a:xfrm>
          <a:off x="2081911" y="2120283"/>
          <a:ext cx="4417314" cy="147262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K-Mean clustering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K-Median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Hierarchical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Hidden Markov model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… </a:t>
          </a:r>
        </a:p>
      </dsp:txBody>
      <dsp:txXfrm>
        <a:off x="2081911" y="2120283"/>
        <a:ext cx="4417314" cy="1472625"/>
      </dsp:txXfrm>
    </dsp:sp>
    <dsp:sp modelId="{69533982-88E4-44E2-907F-45FA4A0D65F6}">
      <dsp:nvSpPr>
        <dsp:cNvPr id="0" name=""/>
        <dsp:cNvSpPr/>
      </dsp:nvSpPr>
      <dsp:spPr>
        <a:xfrm>
          <a:off x="3175" y="4222121"/>
          <a:ext cx="1624012" cy="3366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43180" rIns="120904" bIns="43180" numCol="1" spcCol="1270" anchor="ctr" anchorCtr="0">
          <a:noAutofit/>
        </a:bodyPr>
        <a:lstStyle/>
        <a:p>
          <a:pPr marL="0" lvl="0" indent="0" algn="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Time series</a:t>
          </a:r>
        </a:p>
      </dsp:txBody>
      <dsp:txXfrm>
        <a:off x="3175" y="4222121"/>
        <a:ext cx="1624012" cy="336600"/>
      </dsp:txXfrm>
    </dsp:sp>
    <dsp:sp modelId="{1ABF0F9C-DA7E-47E8-B847-1F049234C83E}">
      <dsp:nvSpPr>
        <dsp:cNvPr id="0" name=""/>
        <dsp:cNvSpPr/>
      </dsp:nvSpPr>
      <dsp:spPr>
        <a:xfrm>
          <a:off x="1627187" y="3654108"/>
          <a:ext cx="324802" cy="1472625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4311AA0-76F6-48D6-BAF5-48B4C8E8D6BA}">
      <dsp:nvSpPr>
        <dsp:cNvPr id="0" name=""/>
        <dsp:cNvSpPr/>
      </dsp:nvSpPr>
      <dsp:spPr>
        <a:xfrm>
          <a:off x="2081911" y="3654108"/>
          <a:ext cx="4417314" cy="147262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Auto Regression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Moving Average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ARIMA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b="1" i="0" kern="1200" dirty="0"/>
            <a:t>ARCH  model</a:t>
          </a:r>
          <a:endParaRPr 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…</a:t>
          </a:r>
        </a:p>
      </dsp:txBody>
      <dsp:txXfrm>
        <a:off x="2081911" y="3654108"/>
        <a:ext cx="4417314" cy="147262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diagrams.loki3.com/BracketList">
  <dgm:title val="Vertical Bracket List"/>
  <dgm:desc val="Use to show grouped blocks of information.  Works well with large amounts of Level 2 text."/>
  <dgm:catLst>
    <dgm:cat type="list" pri="4110"/>
    <dgm:cat type="officeonline" pri="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3" srcId="0" destId="1" srcOrd="0" destOrd="0"/>
        <dgm:cxn modelId="4" srcId="1" destId="11" srcOrd="0" destOrd="0"/>
        <dgm:cxn modelId="5" srcId="0" destId="2" srcOrd="0" destOrd="0"/>
        <dgm:cxn modelId="6" srcId="2" destId="21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V" refType="primFontSz" refFor="des" refForName="parTx" fact="0.1"/>
      <dgm:constr type="primFontSz" for="des" forName="parTx" val="65"/>
      <dgm:constr type="primFontSz" for="des" forName="desTx" refType="primFontSz" refFor="des" refForName="parTx"/>
      <dgm:constr type="h" for="des" forName="parTx" refType="primFontSz" refFor="des" refForName="parTx" fact="0.55"/>
      <dgm:constr type="h" for="des" forName="bracket" refType="primFontSz" refFor="des" refForName="parTx" fact="0.55"/>
      <dgm:constr type="h" for="des" forName="desTx" refType="primFontSz" refFor="des" refForName="parTx" fact="0.55"/>
    </dgm:constrLst>
    <dgm:ruleLst>
      <dgm:rule type="primFontSz" for="des" forName="parTx" val="5" fact="NaN" max="NaN"/>
    </dgm:ruleLst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Tx" refType="w" fact="0.25"/>
          <dgm:constr type="w" for="ch" forName="bracket" refType="w" fact="0.05"/>
          <dgm:constr type="w" for="ch" forName="spH" refType="w" fact="0.02"/>
          <dgm:constr type="w" for="ch" forName="desTx" refType="w" fact="0.68"/>
          <dgm:constr type="h" for="ch" forName="bracket" refType="h" refFor="ch" refForName="desTx" op="gte"/>
          <dgm:constr type="h" for="ch" forName="bracket" refType="h" refFor="ch" refForName="parTx" op="gte"/>
          <dgm:constr type="h" for="ch" forName="desTx" refType="h" refFor="ch" refForName="parTx" op="gte"/>
        </dgm:constrLst>
        <dgm:ruleLst/>
        <dgm:layoutNode name="parTx" styleLbl="revTx">
          <dgm:varLst>
            <dgm:chMax val="1"/>
            <dgm:bulletEnabled val="1"/>
          </dgm:varLst>
          <dgm:choose name="Name8">
            <dgm:if name="Name9" func="var" arg="dir" op="equ" val="norm">
              <dgm:alg type="tx">
                <dgm:param type="parTxLTRAlign" val="r"/>
              </dgm:alg>
            </dgm:if>
            <dgm:else name="Name10">
              <dgm:alg type="tx">
                <dgm:param type="parTxLTRAlign" val="l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tMarg" refType="primFontSz" fact="0.2"/>
            <dgm:constr type="bMarg" refType="primFontSz" fact="0.2"/>
          </dgm:constrLst>
          <dgm:ruleLst>
            <dgm:rule type="h" val="INF" fact="NaN" max="NaN"/>
          </dgm:ruleLst>
        </dgm:layoutNode>
        <dgm:layoutNode name="bracket" styleLbl="parChTrans1D1">
          <dgm:alg type="sp"/>
          <dgm:choose name="Name11">
            <dgm:if name="Name12" func="var" arg="dir" op="equ" val="norm">
              <dgm:shape xmlns:r="http://schemas.openxmlformats.org/officeDocument/2006/relationships" type="leftBrace" r:blip="">
                <dgm:adjLst>
                  <dgm:adj idx="1" val="0.35"/>
                </dgm:adjLst>
              </dgm:shape>
            </dgm:if>
            <dgm:else name="Name13">
              <dgm:shape xmlns:r="http://schemas.openxmlformats.org/officeDocument/2006/relationships" rot="180" type="leftBrace" r:blip="">
                <dgm:adjLst>
                  <dgm:adj idx="1" val="0.35"/>
                </dgm:adjLst>
              </dgm:shape>
            </dgm:else>
          </dgm:choose>
          <dgm:presOf/>
        </dgm:layoutNode>
        <dgm:layoutNode name="spH">
          <dgm:alg type="sp"/>
        </dgm:layoutNode>
        <dgm:choose name="Name14">
          <dgm:if name="Name15" axis="ch" ptType="node" func="cnt" op="gte" val="1">
            <dgm:layoutNode name="desTx" styleLbl="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secFontSz" refType="primFontSz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h" val="INF" fact="NaN" max="NaN"/>
              </dgm:ruleLst>
            </dgm:layoutNode>
          </dgm:if>
          <dgm:else name="Name16"/>
        </dgm:choose>
      </dgm:layoutNode>
      <dgm:forEach name="Name17" axis="followSib" ptType="sibTrans" cnt="1">
        <dgm:layoutNode name="spV">
          <dgm:alg type="sp"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EB018AA-DEA7-448F-AE2F-C3D13A0F02A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FB87A71-96EB-4108-95A3-855A4C3601A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647F05-0506-494A-8060-3F395B947DF9}" type="datetimeFigureOut">
              <a:rPr lang="en-US" smtClean="0"/>
              <a:t>7/8/2021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45591A-E83D-4F8A-B064-12B29D3154F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AF2308-535F-471C-9423-3467454C92F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61E857-36B8-43F1-9D87-FE508167BCE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023140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BC0A13-3F3D-45D4-B17C-1E0ACF36A6FB}" type="datetimeFigureOut">
              <a:rPr lang="en-US" smtClean="0"/>
              <a:t>7/8/2021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FAAAB6-A2C6-4A85-A3A1-98EFBA61C96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67529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i="0" dirty="0">
              <a:effectLst/>
              <a:latin typeface="Segoe UI" panose="020B0502040204020203" pitchFamily="34" charset="0"/>
            </a:endParaRPr>
          </a:p>
          <a:p>
            <a:r>
              <a:rPr lang="en-US" dirty="0"/>
              <a:t>ID=d924773e-9a16-4d6d-9803-8cb819e99682
Recipe=text_billboard
Type=TextOnly
Variant=0
FamilyID=AccentBoxWalbaum_Zero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AA36B1-75F6-458C-B388-8BC01E9857C8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3205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BC5C50C9-5CB7-4938-BEDF-DD2FC7529FA9}"/>
              </a:ext>
            </a:extLst>
          </p:cNvPr>
          <p:cNvSpPr/>
          <p:nvPr userDrawn="1"/>
        </p:nvSpPr>
        <p:spPr>
          <a:xfrm>
            <a:off x="1528762" y="1473243"/>
            <a:ext cx="9144000" cy="3007447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01368" y="1664208"/>
            <a:ext cx="8586216" cy="2176272"/>
          </a:xfrm>
        </p:spPr>
        <p:txBody>
          <a:bodyPr anchor="ctr">
            <a:normAutofit/>
          </a:bodyPr>
          <a:lstStyle>
            <a:lvl1pPr algn="ctr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87168" y="4142232"/>
            <a:ext cx="7223760" cy="685800"/>
          </a:xfrm>
          <a:solidFill>
            <a:schemeClr val="accent1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96404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3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" name="Rectangle 3">
            <a:extLst>
              <a:ext uri="{FF2B5EF4-FFF2-40B4-BE49-F238E27FC236}">
                <a16:creationId xmlns:a16="http://schemas.microsoft.com/office/drawing/2014/main" id="{2CD68929-9BD1-4A1E-9C1E-5B980D986EC1}"/>
              </a:ext>
            </a:extLst>
          </p:cNvPr>
          <p:cNvSpPr/>
          <p:nvPr userDrawn="1"/>
        </p:nvSpPr>
        <p:spPr>
          <a:xfrm>
            <a:off x="409575" y="633619"/>
            <a:ext cx="4927413" cy="5495925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978408"/>
            <a:ext cx="4059936" cy="1106424"/>
          </a:xfrm>
        </p:spPr>
        <p:txBody>
          <a:bodyPr anchor="ctr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2359152"/>
            <a:ext cx="4059936" cy="3429000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D9F91D62-7A39-4697-A73D-908DBA590EF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961120" y="566928"/>
            <a:ext cx="2871216" cy="2340864"/>
          </a:xfrm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14">
            <a:extLst>
              <a:ext uri="{FF2B5EF4-FFF2-40B4-BE49-F238E27FC236}">
                <a16:creationId xmlns:a16="http://schemas.microsoft.com/office/drawing/2014/main" id="{687A7A61-F904-44E0-837C-FB357932BC1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843016" y="566928"/>
            <a:ext cx="2871216" cy="2340864"/>
          </a:xfrm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3ED68CE-A00C-4DD9-8065-B0E3D033BC20}"/>
              </a:ext>
            </a:extLst>
          </p:cNvPr>
          <p:cNvSpPr/>
          <p:nvPr userDrawn="1"/>
        </p:nvSpPr>
        <p:spPr>
          <a:xfrm>
            <a:off x="345567" y="117043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B3EDCB6-603C-4A22-80E6-232A6202452A}"/>
              </a:ext>
            </a:extLst>
          </p:cNvPr>
          <p:cNvSpPr/>
          <p:nvPr userDrawn="1"/>
        </p:nvSpPr>
        <p:spPr>
          <a:xfrm>
            <a:off x="877459" y="2121408"/>
            <a:ext cx="3958650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Picture Placeholder 14">
            <a:extLst>
              <a:ext uri="{FF2B5EF4-FFF2-40B4-BE49-F238E27FC236}">
                <a16:creationId xmlns:a16="http://schemas.microsoft.com/office/drawing/2014/main" id="{FBB9124E-D1EB-4540-B1E1-DF3CD388BB2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843016" y="3108960"/>
            <a:ext cx="5989320" cy="3054096"/>
          </a:xfrm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88171D0F-B23C-4DA9-9F5D-C5F480A4C5BE}"/>
              </a:ext>
            </a:extLst>
          </p:cNvPr>
          <p:cNvSpPr>
            <a:spLocks noGrp="1"/>
          </p:cNvSpPr>
          <p:nvPr>
            <p:ph type="dt" sz="half" idx="18"/>
          </p:nvPr>
        </p:nvSpPr>
        <p:spPr>
          <a:xfrm>
            <a:off x="905256" y="6356350"/>
            <a:ext cx="2743200" cy="365125"/>
          </a:xfrm>
        </p:spPr>
        <p:txBody>
          <a:bodyPr/>
          <a:lstStyle/>
          <a:p>
            <a:r>
              <a:rPr lang="en-US" dirty="0"/>
              <a:t>9/4/20XX</a:t>
            </a:r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69186A5E-A88B-4AD5-8730-E1679229BB98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FDD4F609-6DE6-4637-A216-DB19D982FF19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A65A5C87-DF58-40C8-B092-1DE63DB4547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79717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4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" name="Rectangle 3">
            <a:extLst>
              <a:ext uri="{FF2B5EF4-FFF2-40B4-BE49-F238E27FC236}">
                <a16:creationId xmlns:a16="http://schemas.microsoft.com/office/drawing/2014/main" id="{2CD68929-9BD1-4A1E-9C1E-5B980D986EC1}"/>
              </a:ext>
            </a:extLst>
          </p:cNvPr>
          <p:cNvSpPr/>
          <p:nvPr userDrawn="1"/>
        </p:nvSpPr>
        <p:spPr>
          <a:xfrm>
            <a:off x="7324344" y="630936"/>
            <a:ext cx="4517136" cy="5495925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0" y="978408"/>
            <a:ext cx="3721608" cy="1106424"/>
          </a:xfrm>
        </p:spPr>
        <p:txBody>
          <a:bodyPr anchor="ctr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D9F91D62-7A39-4697-A73D-908DBA590EF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67328" y="630936"/>
            <a:ext cx="3246120" cy="2688336"/>
          </a:xfrm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14">
            <a:extLst>
              <a:ext uri="{FF2B5EF4-FFF2-40B4-BE49-F238E27FC236}">
                <a16:creationId xmlns:a16="http://schemas.microsoft.com/office/drawing/2014/main" id="{687A7A61-F904-44E0-837C-FB357932BC1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11480" y="630936"/>
            <a:ext cx="3246120" cy="2688336"/>
          </a:xfrm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3ED68CE-A00C-4DD9-8065-B0E3D033BC20}"/>
              </a:ext>
            </a:extLst>
          </p:cNvPr>
          <p:cNvSpPr/>
          <p:nvPr userDrawn="1"/>
        </p:nvSpPr>
        <p:spPr>
          <a:xfrm>
            <a:off x="7260336" y="1179576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Picture Placeholder 14">
            <a:extLst>
              <a:ext uri="{FF2B5EF4-FFF2-40B4-BE49-F238E27FC236}">
                <a16:creationId xmlns:a16="http://schemas.microsoft.com/office/drawing/2014/main" id="{FBB9124E-D1EB-4540-B1E1-DF3CD388BB2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11480" y="3438144"/>
            <a:ext cx="3246120" cy="2688336"/>
          </a:xfrm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88171D0F-B23C-4DA9-9F5D-C5F480A4C5BE}"/>
              </a:ext>
            </a:extLst>
          </p:cNvPr>
          <p:cNvSpPr>
            <a:spLocks noGrp="1"/>
          </p:cNvSpPr>
          <p:nvPr>
            <p:ph type="dt" sz="half" idx="18"/>
          </p:nvPr>
        </p:nvSpPr>
        <p:spPr>
          <a:xfrm>
            <a:off x="905256" y="6356350"/>
            <a:ext cx="2743200" cy="365125"/>
          </a:xfrm>
        </p:spPr>
        <p:txBody>
          <a:bodyPr/>
          <a:lstStyle/>
          <a:p>
            <a:r>
              <a:rPr lang="en-US" dirty="0"/>
              <a:t>9/4/20XX</a:t>
            </a:r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69186A5E-A88B-4AD5-8730-E1679229BB98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FDD4F609-6DE6-4637-A216-DB19D982FF19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A65A5C87-DF58-40C8-B092-1DE63DB4547E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25280B1-DD77-4ADB-A6FC-71309BCB66E1}"/>
              </a:ext>
            </a:extLst>
          </p:cNvPr>
          <p:cNvSpPr/>
          <p:nvPr userDrawn="1"/>
        </p:nvSpPr>
        <p:spPr>
          <a:xfrm>
            <a:off x="7792216" y="2185416"/>
            <a:ext cx="3683187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Picture Placeholder 14">
            <a:extLst>
              <a:ext uri="{FF2B5EF4-FFF2-40B4-BE49-F238E27FC236}">
                <a16:creationId xmlns:a16="http://schemas.microsoft.com/office/drawing/2014/main" id="{6B8374DB-2C54-426F-9768-7B838BE1F98D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3767328" y="3438144"/>
            <a:ext cx="3246120" cy="2688336"/>
          </a:xfrm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0D33A8D-B0BB-4920-AAC4-6EE9952AA55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772400" y="3099816"/>
            <a:ext cx="3721100" cy="447675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FC2F80E1-DA5D-4EBA-BDBC-FFD24776ED0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772400" y="4215384"/>
            <a:ext cx="3721100" cy="447675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536A3E74-5D94-4FE5-A5F8-7DA032AD48A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772400" y="5321808"/>
            <a:ext cx="3721100" cy="447675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14">
            <a:extLst>
              <a:ext uri="{FF2B5EF4-FFF2-40B4-BE49-F238E27FC236}">
                <a16:creationId xmlns:a16="http://schemas.microsoft.com/office/drawing/2014/main" id="{A36D2011-9E99-44AA-8612-4EEBAAA5D036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7772400" y="2532888"/>
            <a:ext cx="457200" cy="457200"/>
          </a:xfrm>
        </p:spPr>
        <p:txBody>
          <a:bodyPr anchor="ctr"/>
          <a:lstStyle>
            <a:lvl1pPr algn="ctr">
              <a:buNone/>
              <a:defRPr sz="9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4" name="Picture Placeholder 14">
            <a:extLst>
              <a:ext uri="{FF2B5EF4-FFF2-40B4-BE49-F238E27FC236}">
                <a16:creationId xmlns:a16="http://schemas.microsoft.com/office/drawing/2014/main" id="{80B0958E-0709-4604-ADAF-A6137275F31B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772400" y="3630168"/>
            <a:ext cx="457200" cy="457200"/>
          </a:xfrm>
        </p:spPr>
        <p:txBody>
          <a:bodyPr anchor="ctr"/>
          <a:lstStyle>
            <a:lvl1pPr algn="ctr">
              <a:buNone/>
              <a:defRPr sz="9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5" name="Picture Placeholder 14">
            <a:extLst>
              <a:ext uri="{FF2B5EF4-FFF2-40B4-BE49-F238E27FC236}">
                <a16:creationId xmlns:a16="http://schemas.microsoft.com/office/drawing/2014/main" id="{F4A09204-1398-472F-B713-0AD49188773D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7772400" y="4754880"/>
            <a:ext cx="457200" cy="457200"/>
          </a:xfrm>
        </p:spPr>
        <p:txBody>
          <a:bodyPr anchor="ctr"/>
          <a:lstStyle>
            <a:lvl1pPr algn="ctr">
              <a:buNone/>
              <a:defRPr sz="900"/>
            </a:lvl1pPr>
          </a:lstStyle>
          <a:p>
            <a:r>
              <a:rPr lang="en-US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34393436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 userDrawn="1"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9/4/20XX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09944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9/4/20XX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03778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r>
              <a:rPr lang="en-US" dirty="0"/>
              <a:t>9/4/20XX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72245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r>
              <a:rPr lang="en-US" dirty="0"/>
              <a:t>9/4/20XX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32482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4064" y="1078992"/>
            <a:ext cx="6272784" cy="1536192"/>
          </a:xfrm>
        </p:spPr>
        <p:txBody>
          <a:bodyPr anchor="b">
            <a:normAutofit/>
          </a:bodyPr>
          <a:lstStyle>
            <a:lvl1pPr>
              <a:defRPr sz="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4064" y="3355848"/>
            <a:ext cx="6272784" cy="2825496"/>
          </a:xfrm>
        </p:spPr>
        <p:txBody>
          <a:bodyPr/>
          <a:lstStyle>
            <a:lvl1pPr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05256" y="6356350"/>
            <a:ext cx="2743200" cy="365125"/>
          </a:xfrm>
        </p:spPr>
        <p:txBody>
          <a:bodyPr/>
          <a:lstStyle/>
          <a:p>
            <a:r>
              <a:rPr lang="en-US" dirty="0"/>
              <a:t>9/4/20XX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41648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A65A5C87-DF58-40C8-B092-1DE63DB4547E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3EEEC07-DA87-4415-8D6B-72E1B2686535}"/>
              </a:ext>
            </a:extLst>
          </p:cNvPr>
          <p:cNvSpPr/>
          <p:nvPr userDrawn="1"/>
        </p:nvSpPr>
        <p:spPr>
          <a:xfrm rot="5400000">
            <a:off x="5317960" y="363389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CC47E32-D289-4A1B-A3C7-A355CD5572E8}"/>
              </a:ext>
            </a:extLst>
          </p:cNvPr>
          <p:cNvSpPr/>
          <p:nvPr userDrawn="1"/>
        </p:nvSpPr>
        <p:spPr>
          <a:xfrm>
            <a:off x="5099266" y="2935541"/>
            <a:ext cx="621792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D9F91D62-7A39-4697-A73D-908DBA590EF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" y="603504"/>
            <a:ext cx="4050792" cy="5577840"/>
          </a:xfrm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25875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2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1078992"/>
            <a:ext cx="6272784" cy="1536192"/>
          </a:xfrm>
        </p:spPr>
        <p:txBody>
          <a:bodyPr anchor="b">
            <a:normAutofit/>
          </a:bodyPr>
          <a:lstStyle>
            <a:lvl1pPr>
              <a:defRPr sz="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8" y="3355848"/>
            <a:ext cx="6272784" cy="2825496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605272" y="6356350"/>
            <a:ext cx="1280160" cy="365125"/>
          </a:xfrm>
        </p:spPr>
        <p:txBody>
          <a:bodyPr/>
          <a:lstStyle/>
          <a:p>
            <a:fld id="{A65A5C87-DF58-40C8-B092-1DE63DB4547E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3EEEC07-DA87-4415-8D6B-72E1B2686535}"/>
              </a:ext>
            </a:extLst>
          </p:cNvPr>
          <p:cNvSpPr/>
          <p:nvPr userDrawn="1"/>
        </p:nvSpPr>
        <p:spPr>
          <a:xfrm rot="5400000">
            <a:off x="850392" y="365760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D9F91D62-7A39-4697-A73D-908DBA590EF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680960" y="4352544"/>
            <a:ext cx="4507992" cy="2505456"/>
          </a:xfrm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14">
            <a:extLst>
              <a:ext uri="{FF2B5EF4-FFF2-40B4-BE49-F238E27FC236}">
                <a16:creationId xmlns:a16="http://schemas.microsoft.com/office/drawing/2014/main" id="{687A7A61-F904-44E0-837C-FB357932BC1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80960" y="0"/>
            <a:ext cx="4507992" cy="4123944"/>
          </a:xfrm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EFA3CC7-31ED-4E5A-87A6-AA1D8F4251FC}"/>
              </a:ext>
            </a:extLst>
          </p:cNvPr>
          <p:cNvSpPr/>
          <p:nvPr userDrawn="1"/>
        </p:nvSpPr>
        <p:spPr>
          <a:xfrm>
            <a:off x="621792" y="2935541"/>
            <a:ext cx="621792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71787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B541A812-4D3F-4D65-BA64-BA64E37F2C1D}"/>
              </a:ext>
            </a:extLst>
          </p:cNvPr>
          <p:cNvSpPr/>
          <p:nvPr userDrawn="1"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7013448" cy="2990088"/>
          </a:xfrm>
        </p:spPr>
        <p:txBody>
          <a:bodyPr anchor="ctr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613648" y="1938528"/>
            <a:ext cx="2688336" cy="2990088"/>
          </a:xfrm>
          <a:solidFill>
            <a:schemeClr val="accent1"/>
          </a:solidFill>
        </p:spPr>
        <p:txBody>
          <a:bodyPr anchor="ctr">
            <a:normAutofit/>
          </a:bodyPr>
          <a:lstStyle>
            <a:lvl1pPr marL="0" indent="0">
              <a:buNone/>
              <a:defRPr sz="28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716BBE9-8A9C-450B-A235-677945C7ED44}"/>
              </a:ext>
            </a:extLst>
          </p:cNvPr>
          <p:cNvSpPr/>
          <p:nvPr userDrawn="1"/>
        </p:nvSpPr>
        <p:spPr>
          <a:xfrm>
            <a:off x="609084" y="2965074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855E7BF-3629-4C02-98DF-CFC1C93CE036}"/>
              </a:ext>
            </a:extLst>
          </p:cNvPr>
          <p:cNvSpPr/>
          <p:nvPr userDrawn="1"/>
        </p:nvSpPr>
        <p:spPr>
          <a:xfrm rot="5400000">
            <a:off x="7360539" y="3424428"/>
            <a:ext cx="2103120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335400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 userDrawn="1"/>
        </p:nvSpPr>
        <p:spPr>
          <a:xfrm>
            <a:off x="558209" y="0"/>
            <a:ext cx="11167447" cy="1415845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315407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77663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1632155"/>
            <a:ext cx="10168128" cy="454004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01852" y="6356350"/>
            <a:ext cx="2743200" cy="365125"/>
          </a:xfrm>
        </p:spPr>
        <p:txBody>
          <a:bodyPr/>
          <a:lstStyle/>
          <a:p>
            <a:r>
              <a:rPr lang="en-US" dirty="0"/>
              <a:t>9/4/20XX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A65A5C87-DF58-40C8-B092-1DE63DB4547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38697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 useBgFill="1">
        <p:nvSpPr>
          <p:cNvPr id="4" name="Rectangle 3">
            <a:extLst>
              <a:ext uri="{FF2B5EF4-FFF2-40B4-BE49-F238E27FC236}">
                <a16:creationId xmlns:a16="http://schemas.microsoft.com/office/drawing/2014/main" id="{673635DF-99E4-4A0C-A272-D9FF87695DE7}"/>
              </a:ext>
            </a:extLst>
          </p:cNvPr>
          <p:cNvSpPr/>
          <p:nvPr userDrawn="1"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590C76F-6331-4485-AA5B-D61483481F68}"/>
              </a:ext>
            </a:extLst>
          </p:cNvPr>
          <p:cNvSpPr/>
          <p:nvPr userDrawn="1"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  <a:solidFill>
            <a:schemeClr val="accent1"/>
          </a:solidFill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ECB2BA4C-9ADA-41DB-B758-9E3CFECDF52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05256" y="6356350"/>
            <a:ext cx="2743200" cy="365125"/>
          </a:xfrm>
        </p:spPr>
        <p:txBody>
          <a:bodyPr/>
          <a:lstStyle/>
          <a:p>
            <a:r>
              <a:rPr lang="en-US" dirty="0"/>
              <a:t>9/4/20XX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20957ADB-410A-48BE-AA95-3A708314B0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112591B-8032-4FDF-9B26-8F505642C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A65A5C87-DF58-40C8-B092-1DE63DB4547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45221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42F4163-FF9F-453F-99BB-82B8FDB0A1F9}"/>
              </a:ext>
            </a:extLst>
          </p:cNvPr>
          <p:cNvSpPr/>
          <p:nvPr userDrawn="1"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D9F91D62-7A39-4697-A73D-908DBA590EF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422392" y="2798064"/>
            <a:ext cx="1463040" cy="1481328"/>
          </a:xfrm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10" name="Picture Placeholder 14">
            <a:extLst>
              <a:ext uri="{FF2B5EF4-FFF2-40B4-BE49-F238E27FC236}">
                <a16:creationId xmlns:a16="http://schemas.microsoft.com/office/drawing/2014/main" id="{687A7A61-F904-44E0-837C-FB357932BC1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76072" y="2798064"/>
            <a:ext cx="1463040" cy="1481328"/>
          </a:xfrm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16" name="Picture Placeholder 14">
            <a:extLst>
              <a:ext uri="{FF2B5EF4-FFF2-40B4-BE49-F238E27FC236}">
                <a16:creationId xmlns:a16="http://schemas.microsoft.com/office/drawing/2014/main" id="{6B8374DB-2C54-426F-9768-7B838BE1F98D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7845552" y="2798064"/>
            <a:ext cx="1463040" cy="1481328"/>
          </a:xfrm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6763C05-47FB-4725-A20D-066889246220}"/>
              </a:ext>
            </a:extLst>
          </p:cNvPr>
          <p:cNvSpPr/>
          <p:nvPr userDrawn="1"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9EDC39EC-C00D-4DE8-8828-E0E5AD579F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2" name="Picture Placeholder 14">
            <a:extLst>
              <a:ext uri="{FF2B5EF4-FFF2-40B4-BE49-F238E27FC236}">
                <a16:creationId xmlns:a16="http://schemas.microsoft.com/office/drawing/2014/main" id="{AC393A50-B0FA-44B0-850A-6E748DECA20A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2999232" y="2798064"/>
            <a:ext cx="1463040" cy="1481328"/>
          </a:xfrm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33" name="Picture Placeholder 14">
            <a:extLst>
              <a:ext uri="{FF2B5EF4-FFF2-40B4-BE49-F238E27FC236}">
                <a16:creationId xmlns:a16="http://schemas.microsoft.com/office/drawing/2014/main" id="{C19D18E3-AE27-4902-A5E1-1E388C8CA886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10268712" y="2798064"/>
            <a:ext cx="1463040" cy="1481328"/>
          </a:xfrm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C4A1E4D4-19E0-496B-BBAF-99A720781C00}"/>
              </a:ext>
            </a:extLst>
          </p:cNvPr>
          <p:cNvSpPr>
            <a:spLocks noGrp="1"/>
          </p:cNvSpPr>
          <p:nvPr>
            <p:ph type="dt" sz="half" idx="32"/>
          </p:nvPr>
        </p:nvSpPr>
        <p:spPr>
          <a:xfrm>
            <a:off x="905256" y="6356350"/>
            <a:ext cx="2743200" cy="365125"/>
          </a:xfrm>
        </p:spPr>
        <p:txBody>
          <a:bodyPr/>
          <a:lstStyle/>
          <a:p>
            <a:r>
              <a:rPr lang="en-US" dirty="0"/>
              <a:t>9/4/20XX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D0281C10-EAAA-4F45-8CC9-87F9F9116C21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389175D6-43FD-42A2-8595-893FC3BFCDF6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A65A5C87-DF58-40C8-B092-1DE63DB4547E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7" name="Text Placeholder 35">
            <a:extLst>
              <a:ext uri="{FF2B5EF4-FFF2-40B4-BE49-F238E27FC236}">
                <a16:creationId xmlns:a16="http://schemas.microsoft.com/office/drawing/2014/main" id="{28F74B10-F76D-4BBB-A284-01D5A0DF8BC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431536" y="4489704"/>
            <a:ext cx="1462088" cy="649288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Name</a:t>
            </a:r>
          </a:p>
          <a:p>
            <a:pPr lvl="1"/>
            <a:r>
              <a:rPr lang="en-US" dirty="0"/>
              <a:t>Title</a:t>
            </a:r>
          </a:p>
        </p:txBody>
      </p:sp>
      <p:sp>
        <p:nvSpPr>
          <p:cNvPr id="38" name="Text Placeholder 35">
            <a:extLst>
              <a:ext uri="{FF2B5EF4-FFF2-40B4-BE49-F238E27FC236}">
                <a16:creationId xmlns:a16="http://schemas.microsoft.com/office/drawing/2014/main" id="{BD245DC2-6D7B-4AEE-B8EE-0D0E473AFFF5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845552" y="4489704"/>
            <a:ext cx="1462088" cy="649288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Name</a:t>
            </a:r>
          </a:p>
          <a:p>
            <a:pPr lvl="1"/>
            <a:r>
              <a:rPr lang="en-US" dirty="0"/>
              <a:t>Title</a:t>
            </a:r>
          </a:p>
        </p:txBody>
      </p:sp>
      <p:sp>
        <p:nvSpPr>
          <p:cNvPr id="39" name="Text Placeholder 35">
            <a:extLst>
              <a:ext uri="{FF2B5EF4-FFF2-40B4-BE49-F238E27FC236}">
                <a16:creationId xmlns:a16="http://schemas.microsoft.com/office/drawing/2014/main" id="{28069EAF-8C82-49CC-8A38-2ACAD26F7DE9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0268712" y="4489704"/>
            <a:ext cx="1462088" cy="649288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Name</a:t>
            </a:r>
          </a:p>
          <a:p>
            <a:pPr lvl="1"/>
            <a:r>
              <a:rPr lang="en-US" dirty="0"/>
              <a:t>Title</a:t>
            </a:r>
          </a:p>
        </p:txBody>
      </p:sp>
      <p:sp>
        <p:nvSpPr>
          <p:cNvPr id="40" name="Text Placeholder 35">
            <a:extLst>
              <a:ext uri="{FF2B5EF4-FFF2-40B4-BE49-F238E27FC236}">
                <a16:creationId xmlns:a16="http://schemas.microsoft.com/office/drawing/2014/main" id="{DAA3B1CD-59B3-4B73-B91A-88CED1D8FDD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94360" y="4489704"/>
            <a:ext cx="1462088" cy="649288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Name</a:t>
            </a:r>
          </a:p>
          <a:p>
            <a:pPr lvl="1"/>
            <a:r>
              <a:rPr lang="en-US" dirty="0"/>
              <a:t>Title</a:t>
            </a:r>
          </a:p>
        </p:txBody>
      </p:sp>
      <p:sp>
        <p:nvSpPr>
          <p:cNvPr id="41" name="Text Placeholder 35">
            <a:extLst>
              <a:ext uri="{FF2B5EF4-FFF2-40B4-BE49-F238E27FC236}">
                <a16:creationId xmlns:a16="http://schemas.microsoft.com/office/drawing/2014/main" id="{C1FED6B0-DEB7-46E3-8038-FE6788AC24A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08376" y="4489704"/>
            <a:ext cx="1462088" cy="649288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Name</a:t>
            </a:r>
          </a:p>
          <a:p>
            <a:pPr lvl="1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4315117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1654897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2595716"/>
            <a:ext cx="4937760" cy="3576484"/>
          </a:xfrm>
        </p:spPr>
        <p:txBody>
          <a:bodyPr/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1654897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2595715"/>
            <a:ext cx="4937760" cy="3576483"/>
          </a:xfrm>
        </p:spPr>
        <p:txBody>
          <a:bodyPr/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05256" y="6356350"/>
            <a:ext cx="2743200" cy="365125"/>
          </a:xfrm>
        </p:spPr>
        <p:txBody>
          <a:bodyPr/>
          <a:lstStyle/>
          <a:p>
            <a:r>
              <a:rPr lang="en-US" dirty="0"/>
              <a:t>9/4/20XX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A65A5C87-DF58-40C8-B092-1DE63DB4547E}" type="slidenum">
              <a:rPr lang="en-US" smtClean="0"/>
              <a:t>‹#›</a:t>
            </a:fld>
            <a:endParaRPr lang="en-US" dirty="0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355928CD-5D7C-4AA3-80E4-2A1B34FE030B}"/>
              </a:ext>
            </a:extLst>
          </p:cNvPr>
          <p:cNvSpPr/>
          <p:nvPr userDrawn="1"/>
        </p:nvSpPr>
        <p:spPr>
          <a:xfrm>
            <a:off x="558209" y="0"/>
            <a:ext cx="11167447" cy="1415845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25D35B7-66DB-4579-A6B1-BDF709C1CBE7}"/>
              </a:ext>
            </a:extLst>
          </p:cNvPr>
          <p:cNvSpPr/>
          <p:nvPr userDrawn="1"/>
        </p:nvSpPr>
        <p:spPr>
          <a:xfrm>
            <a:off x="498834" y="315407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A77A7BEA-482D-4577-94D4-352047E43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77663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69349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6072" y="1645076"/>
            <a:ext cx="329184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6072" y="2585885"/>
            <a:ext cx="3291840" cy="3586315"/>
          </a:xfrm>
        </p:spPr>
        <p:txBody>
          <a:bodyPr/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507992" y="1645076"/>
            <a:ext cx="329184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507992" y="2585885"/>
            <a:ext cx="3291840" cy="3586314"/>
          </a:xfrm>
        </p:spPr>
        <p:txBody>
          <a:bodyPr/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05256" y="6356350"/>
            <a:ext cx="2743200" cy="365125"/>
          </a:xfrm>
        </p:spPr>
        <p:txBody>
          <a:bodyPr/>
          <a:lstStyle/>
          <a:p>
            <a:r>
              <a:rPr lang="en-US" dirty="0"/>
              <a:t>9/4/20XX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A65A5C87-DF58-40C8-B092-1DE63DB4547E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CE04853A-B5A7-418B-B49F-E718136614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439912" y="1645076"/>
            <a:ext cx="329184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Content Placeholder 5">
            <a:extLst>
              <a:ext uri="{FF2B5EF4-FFF2-40B4-BE49-F238E27FC236}">
                <a16:creationId xmlns:a16="http://schemas.microsoft.com/office/drawing/2014/main" id="{D08E5547-BBB9-4D87-A012-6BC6B133086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439912" y="2585885"/>
            <a:ext cx="3291840" cy="3586314"/>
          </a:xfrm>
        </p:spPr>
        <p:txBody>
          <a:bodyPr/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54583ADA-9809-4141-BD68-FC47A2F4B5D3}"/>
              </a:ext>
            </a:extLst>
          </p:cNvPr>
          <p:cNvSpPr/>
          <p:nvPr userDrawn="1"/>
        </p:nvSpPr>
        <p:spPr>
          <a:xfrm>
            <a:off x="558209" y="0"/>
            <a:ext cx="11167447" cy="1415845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FBB6445-A6B0-477C-B5D9-12B2BFFFCF1F}"/>
              </a:ext>
            </a:extLst>
          </p:cNvPr>
          <p:cNvSpPr/>
          <p:nvPr userDrawn="1"/>
        </p:nvSpPr>
        <p:spPr>
          <a:xfrm>
            <a:off x="498834" y="315407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8E38FA0A-FA5B-44D6-832C-2D04CF35B0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77663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22610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9/4/20XX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5A5C87-DF58-40C8-B092-1DE63DB4547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51344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30" r:id="rId2"/>
    <p:sldLayoutId id="2147483731" r:id="rId3"/>
    <p:sldLayoutId id="2147483723" r:id="rId4"/>
    <p:sldLayoutId id="2147483722" r:id="rId5"/>
    <p:sldLayoutId id="2147483732" r:id="rId6"/>
    <p:sldLayoutId id="2147483736" r:id="rId7"/>
    <p:sldLayoutId id="2147483725" r:id="rId8"/>
    <p:sldLayoutId id="2147483733" r:id="rId9"/>
    <p:sldLayoutId id="2147483734" r:id="rId10"/>
    <p:sldLayoutId id="2147483735" r:id="rId11"/>
    <p:sldLayoutId id="2147483726" r:id="rId12"/>
    <p:sldLayoutId id="2147483727" r:id="rId13"/>
    <p:sldLayoutId id="2147483728" r:id="rId14"/>
    <p:sldLayoutId id="2147483729" r:id="rId15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www.thoughtco.com/the-mean-median-and-mode-2312604" TargetMode="Externa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www.youtube.com/channel/UCalrHCvCKSmX3749treueeg" TargetMode="External"/><Relationship Id="rId5" Type="http://schemas.openxmlformats.org/officeDocument/2006/relationships/image" Target="../media/image42.jpeg"/><Relationship Id="rId4" Type="http://schemas.openxmlformats.org/officeDocument/2006/relationships/image" Target="../media/image41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www.youtube.com/channel/UCalrHCvCKSmX3749treueeg" TargetMode="Externa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www.youtube.com/channel/UCalrHCvCKSmX3749treueeg" TargetMode="External"/><Relationship Id="rId4" Type="http://schemas.openxmlformats.org/officeDocument/2006/relationships/image" Target="../media/image47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3.wmf"/><Relationship Id="rId4" Type="http://schemas.openxmlformats.org/officeDocument/2006/relationships/oleObject" Target="../embeddings/oleObject2.bin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wmf"/><Relationship Id="rId7" Type="http://schemas.openxmlformats.org/officeDocument/2006/relationships/image" Target="../media/image56.wmf"/><Relationship Id="rId2" Type="http://schemas.openxmlformats.org/officeDocument/2006/relationships/oleObject" Target="../embeddings/oleObject3.bin"/><Relationship Id="rId1" Type="http://schemas.openxmlformats.org/officeDocument/2006/relationships/slideLayout" Target="../slideLayouts/slideLayout5.xml"/><Relationship Id="rId6" Type="http://schemas.openxmlformats.org/officeDocument/2006/relationships/oleObject" Target="../embeddings/oleObject5.bin"/><Relationship Id="rId5" Type="http://schemas.openxmlformats.org/officeDocument/2006/relationships/image" Target="../media/image55.wmf"/><Relationship Id="rId4" Type="http://schemas.openxmlformats.org/officeDocument/2006/relationships/oleObject" Target="../embeddings/oleObject4.bin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wmf"/><Relationship Id="rId2" Type="http://schemas.openxmlformats.org/officeDocument/2006/relationships/oleObject" Target="../embeddings/oleObject6.bin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9.wmf"/><Relationship Id="rId4" Type="http://schemas.openxmlformats.org/officeDocument/2006/relationships/oleObject" Target="../embeddings/oleObject7.bin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gif"/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D9D20-B4BB-42AA-8DDD-68CC9F1D95D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4800" dirty="0"/>
              <a:t> </a:t>
            </a:r>
            <a:r>
              <a:rPr lang="en-US" sz="4800" b="1" dirty="0"/>
              <a:t>Basic Statistics </a:t>
            </a:r>
            <a:br>
              <a:rPr lang="en-US" sz="4800" dirty="0"/>
            </a:br>
            <a:r>
              <a:rPr lang="en-US" sz="4400" dirty="0"/>
              <a:t>for Data Science </a:t>
            </a:r>
            <a:br>
              <a:rPr lang="en-US" sz="4400" dirty="0"/>
            </a:br>
            <a:r>
              <a:rPr lang="en-US" sz="4400" dirty="0"/>
              <a:t>with Python</a:t>
            </a:r>
            <a:endParaRPr lang="en-US" sz="4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D9E8FDB-60EE-45AE-BB89-9A561A61C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Nur Andi Setiabudi</a:t>
            </a:r>
          </a:p>
        </p:txBody>
      </p:sp>
    </p:spTree>
    <p:extLst>
      <p:ext uri="{BB962C8B-B14F-4D97-AF65-F5344CB8AC3E}">
        <p14:creationId xmlns:p14="http://schemas.microsoft.com/office/powerpoint/2010/main" val="1833737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CF73414-0A5D-4D91-B671-8A862A8E6A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601" r="60623" b="6767"/>
          <a:stretch/>
        </p:blipFill>
        <p:spPr>
          <a:xfrm>
            <a:off x="952502" y="2024061"/>
            <a:ext cx="2771774" cy="374332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3DF8520-447C-487D-9D7E-8FF82D102B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378" t="53540" r="26117" b="6767"/>
          <a:stretch/>
        </p:blipFill>
        <p:spPr>
          <a:xfrm>
            <a:off x="6781799" y="3114674"/>
            <a:ext cx="2428875" cy="167640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62DA3D2-3334-4A67-B580-E6F1C6792D2A}"/>
              </a:ext>
            </a:extLst>
          </p:cNvPr>
          <p:cNvSpPr txBox="1"/>
          <p:nvPr/>
        </p:nvSpPr>
        <p:spPr>
          <a:xfrm>
            <a:off x="4716803" y="3098839"/>
            <a:ext cx="1091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Sampling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E866547-6154-4B34-BAA6-FE14E2EA1001}"/>
              </a:ext>
            </a:extLst>
          </p:cNvPr>
          <p:cNvSpPr txBox="1"/>
          <p:nvPr/>
        </p:nvSpPr>
        <p:spPr>
          <a:xfrm>
            <a:off x="4703528" y="4421743"/>
            <a:ext cx="10990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Inference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602B6B9-F11A-4ADC-8D6E-3C02083B413D}"/>
              </a:ext>
            </a:extLst>
          </p:cNvPr>
          <p:cNvCxnSpPr/>
          <p:nvPr/>
        </p:nvCxnSpPr>
        <p:spPr>
          <a:xfrm>
            <a:off x="3943350" y="3638549"/>
            <a:ext cx="256222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8E6CE64-435A-49F0-A876-568D33A6A68A}"/>
              </a:ext>
            </a:extLst>
          </p:cNvPr>
          <p:cNvCxnSpPr>
            <a:cxnSpLocks/>
          </p:cNvCxnSpPr>
          <p:nvPr/>
        </p:nvCxnSpPr>
        <p:spPr>
          <a:xfrm flipH="1">
            <a:off x="3886200" y="4343399"/>
            <a:ext cx="256222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8" name="Picture 6" descr="Statistics chart free vector download (971 Free vector) for commercial use.  format: ai, eps, cdr, svg vector illustration graphic art design">
            <a:extLst>
              <a:ext uri="{FF2B5EF4-FFF2-40B4-BE49-F238E27FC236}">
                <a16:creationId xmlns:a16="http://schemas.microsoft.com/office/drawing/2014/main" id="{2935024A-497A-465F-AD5B-1360474363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5546" y="3329639"/>
            <a:ext cx="1085843" cy="897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6DD76C6-0AF0-4E7D-AAFA-115FDBF611DD}"/>
              </a:ext>
            </a:extLst>
          </p:cNvPr>
          <p:cNvSpPr txBox="1"/>
          <p:nvPr/>
        </p:nvSpPr>
        <p:spPr>
          <a:xfrm>
            <a:off x="10203203" y="4170344"/>
            <a:ext cx="1264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Descriptive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946A8AF-0673-46CB-AD94-9DA3197C9C09}"/>
              </a:ext>
            </a:extLst>
          </p:cNvPr>
          <p:cNvCxnSpPr>
            <a:cxnSpLocks/>
          </p:cNvCxnSpPr>
          <p:nvPr/>
        </p:nvCxnSpPr>
        <p:spPr>
          <a:xfrm>
            <a:off x="9372600" y="3981449"/>
            <a:ext cx="70485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6D71651E-3CBB-450D-8D01-226A97C3476F}"/>
              </a:ext>
            </a:extLst>
          </p:cNvPr>
          <p:cNvCxnSpPr>
            <a:stCxn id="3" idx="0"/>
          </p:cNvCxnSpPr>
          <p:nvPr/>
        </p:nvCxnSpPr>
        <p:spPr>
          <a:xfrm rot="16200000" flipH="1">
            <a:off x="5824537" y="-1462087"/>
            <a:ext cx="1376364" cy="8348661"/>
          </a:xfrm>
          <a:prstGeom prst="bentConnector4">
            <a:avLst>
              <a:gd name="adj1" fmla="val -16609"/>
              <a:gd name="adj2" fmla="val 100057"/>
            </a:avLst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A763550-9693-465A-9C5F-5AC6196F07A6}"/>
              </a:ext>
            </a:extLst>
          </p:cNvPr>
          <p:cNvSpPr txBox="1"/>
          <p:nvPr/>
        </p:nvSpPr>
        <p:spPr>
          <a:xfrm>
            <a:off x="1668803" y="5726132"/>
            <a:ext cx="12233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Population</a:t>
            </a:r>
          </a:p>
          <a:p>
            <a:r>
              <a:rPr lang="en-US" i="1" dirty="0"/>
              <a:t>(</a:t>
            </a:r>
            <a:r>
              <a:rPr lang="en-US" i="1" dirty="0" err="1"/>
              <a:t>Unkown</a:t>
            </a:r>
            <a:r>
              <a:rPr lang="en-US" i="1" dirty="0"/>
              <a:t>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12FA8B3-1E52-4E97-903C-BE198A69D79A}"/>
              </a:ext>
            </a:extLst>
          </p:cNvPr>
          <p:cNvSpPr txBox="1"/>
          <p:nvPr/>
        </p:nvSpPr>
        <p:spPr>
          <a:xfrm>
            <a:off x="7450477" y="4807505"/>
            <a:ext cx="9199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Sample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B5904C1-C734-4CBF-A392-239CF9627AAD}"/>
              </a:ext>
            </a:extLst>
          </p:cNvPr>
          <p:cNvSpPr txBox="1"/>
          <p:nvPr/>
        </p:nvSpPr>
        <p:spPr>
          <a:xfrm>
            <a:off x="7854258" y="5819088"/>
            <a:ext cx="36137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arial" panose="020B0604020202020204" pitchFamily="34" charset="0"/>
              </a:rPr>
              <a:t>Technology make it possible to gather and analyze whole population</a:t>
            </a:r>
            <a:endParaRPr lang="en-US" sz="1400" dirty="0">
              <a:solidFill>
                <a:schemeClr val="accent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7B9087-B196-4628-99DB-F68B6C4640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Statistics</a:t>
            </a:r>
          </a:p>
        </p:txBody>
      </p:sp>
    </p:spTree>
    <p:extLst>
      <p:ext uri="{BB962C8B-B14F-4D97-AF65-F5344CB8AC3E}">
        <p14:creationId xmlns:p14="http://schemas.microsoft.com/office/powerpoint/2010/main" val="2477213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6" grpId="0"/>
      <p:bldP spid="25" grpId="0"/>
      <p:bldP spid="26" grpId="0"/>
      <p:bldP spid="2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CDF0E1-7FF3-4790-8BC9-979EF0A42B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Population and sample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B0668E-FC4B-4A0A-A6D3-D34DF63FB3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719425"/>
            <a:ext cx="11029615" cy="2747799"/>
          </a:xfrm>
        </p:spPr>
        <p:txBody>
          <a:bodyPr anchor="t">
            <a:noAutofit/>
          </a:bodyPr>
          <a:lstStyle/>
          <a:p>
            <a:pPr algn="l">
              <a:lnSpc>
                <a:spcPct val="100000"/>
              </a:lnSpc>
              <a:spcAft>
                <a:spcPts val="0"/>
              </a:spcAft>
            </a:pPr>
            <a:r>
              <a:rPr lang="en-US" altLang="en-US" sz="2400" dirty="0"/>
              <a:t>Data consists of information coming from observations, counts, measurements, or responses</a:t>
            </a:r>
            <a:endParaRPr lang="en-US" sz="2400" i="0" dirty="0">
              <a:effectLst/>
            </a:endParaRPr>
          </a:p>
          <a:p>
            <a:pPr algn="l">
              <a:lnSpc>
                <a:spcPct val="100000"/>
              </a:lnSpc>
              <a:spcAft>
                <a:spcPts val="0"/>
              </a:spcAft>
            </a:pPr>
            <a:r>
              <a:rPr lang="en-US" sz="2400" i="0" dirty="0">
                <a:effectLst/>
              </a:rPr>
              <a:t>A population is the entire group that you want to draw conclusions about.</a:t>
            </a:r>
          </a:p>
          <a:p>
            <a:pPr algn="l">
              <a:lnSpc>
                <a:spcPct val="100000"/>
              </a:lnSpc>
              <a:spcAft>
                <a:spcPts val="0"/>
              </a:spcAft>
            </a:pPr>
            <a:r>
              <a:rPr lang="en-US" sz="2400" i="0" dirty="0">
                <a:effectLst/>
              </a:rPr>
              <a:t>A sample is the specific group that you will collect data from. The size of the sample is always less than the total size of the population.</a:t>
            </a:r>
          </a:p>
          <a:p>
            <a:pPr marL="0" indent="0">
              <a:lnSpc>
                <a:spcPct val="100000"/>
              </a:lnSpc>
              <a:spcAft>
                <a:spcPts val="0"/>
              </a:spcAft>
              <a:buNone/>
            </a:pPr>
            <a:endParaRPr lang="en-US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F93CD9-03CC-473B-9B6A-D104E5D56DDA}"/>
              </a:ext>
            </a:extLst>
          </p:cNvPr>
          <p:cNvSpPr txBox="1"/>
          <p:nvPr/>
        </p:nvSpPr>
        <p:spPr>
          <a:xfrm>
            <a:off x="981243" y="4036141"/>
            <a:ext cx="2362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Sample</a:t>
            </a:r>
          </a:p>
          <a:p>
            <a:r>
              <a:rPr lang="en-US" sz="2400" dirty="0">
                <a:solidFill>
                  <a:schemeClr val="accent4">
                    <a:lumMod val="75000"/>
                  </a:schemeClr>
                </a:solidFill>
              </a:rPr>
              <a:t>Statistics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5B99A2-FCE1-4E82-8C26-E49F9A11BBA2}"/>
              </a:ext>
            </a:extLst>
          </p:cNvPr>
          <p:cNvSpPr txBox="1"/>
          <p:nvPr/>
        </p:nvSpPr>
        <p:spPr>
          <a:xfrm>
            <a:off x="6772275" y="4053459"/>
            <a:ext cx="2362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Population</a:t>
            </a:r>
          </a:p>
          <a:p>
            <a:r>
              <a:rPr lang="en-US" sz="2400" dirty="0">
                <a:solidFill>
                  <a:schemeClr val="accent4">
                    <a:lumMod val="75000"/>
                  </a:schemeClr>
                </a:solidFill>
              </a:rPr>
              <a:t>Parameter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A8672C7-70D7-4C37-8386-407E5F285E7D}"/>
              </a:ext>
            </a:extLst>
          </p:cNvPr>
          <p:cNvCxnSpPr/>
          <p:nvPr/>
        </p:nvCxnSpPr>
        <p:spPr>
          <a:xfrm>
            <a:off x="2590800" y="4467224"/>
            <a:ext cx="386715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2AA46B6-D041-4AFC-997E-388DA5B829FF}"/>
              </a:ext>
            </a:extLst>
          </p:cNvPr>
          <p:cNvSpPr txBox="1">
            <a:spLocks/>
          </p:cNvSpPr>
          <p:nvPr/>
        </p:nvSpPr>
        <p:spPr>
          <a:xfrm>
            <a:off x="571667" y="5215101"/>
            <a:ext cx="11029615" cy="11887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060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altLang="en-US" sz="2400" dirty="0">
                <a:solidFill>
                  <a:schemeClr val="tx1"/>
                </a:solidFill>
              </a:rPr>
              <a:t>A parameter is a numerical description of a </a:t>
            </a:r>
            <a:r>
              <a:rPr lang="en-US" altLang="en-US" sz="2400" i="1" dirty="0">
                <a:solidFill>
                  <a:schemeClr val="tx1"/>
                </a:solidFill>
              </a:rPr>
              <a:t>population</a:t>
            </a:r>
            <a:r>
              <a:rPr lang="en-US" altLang="en-US" sz="2400" dirty="0">
                <a:solidFill>
                  <a:schemeClr val="tx1"/>
                </a:solidFill>
              </a:rPr>
              <a:t> characteristic.</a:t>
            </a:r>
          </a:p>
          <a:p>
            <a:pPr>
              <a:lnSpc>
                <a:spcPct val="100000"/>
              </a:lnSpc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altLang="en-US" sz="2400" dirty="0">
                <a:solidFill>
                  <a:schemeClr val="tx1"/>
                </a:solidFill>
              </a:rPr>
              <a:t>A statistic is a numerical description of a </a:t>
            </a:r>
            <a:r>
              <a:rPr lang="en-US" altLang="en-US" sz="2400" i="1" dirty="0">
                <a:solidFill>
                  <a:schemeClr val="tx1"/>
                </a:solidFill>
              </a:rPr>
              <a:t>sample</a:t>
            </a:r>
            <a:r>
              <a:rPr lang="en-US" altLang="en-US" sz="2400" dirty="0">
                <a:solidFill>
                  <a:schemeClr val="tx1"/>
                </a:solidFill>
              </a:rPr>
              <a:t> characteristic.</a:t>
            </a:r>
          </a:p>
        </p:txBody>
      </p:sp>
    </p:spTree>
    <p:extLst>
      <p:ext uri="{BB962C8B-B14F-4D97-AF65-F5344CB8AC3E}">
        <p14:creationId xmlns:p14="http://schemas.microsoft.com/office/powerpoint/2010/main" val="1334089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CA6527-EEDB-4128-8F96-39E0CEA83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Characteristics of good sample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1A41C6-054E-477E-8D51-27A9833B17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890876"/>
            <a:ext cx="11029615" cy="3634486"/>
          </a:xfrm>
        </p:spPr>
        <p:txBody>
          <a:bodyPr anchor="t">
            <a:normAutofit fontScale="92500" lnSpcReduction="10000"/>
          </a:bodyPr>
          <a:lstStyle/>
          <a:p>
            <a:r>
              <a:rPr lang="en-US" sz="2400" b="1" dirty="0"/>
              <a:t>Representative</a:t>
            </a:r>
            <a:r>
              <a:rPr lang="en-US" sz="2400" dirty="0"/>
              <a:t> of population: should be an accurate representative of the universe from which it is taken</a:t>
            </a:r>
          </a:p>
          <a:p>
            <a:r>
              <a:rPr lang="en-US" sz="2400" b="1" dirty="0"/>
              <a:t>Random selection</a:t>
            </a:r>
            <a:r>
              <a:rPr lang="en-US" sz="2400" dirty="0"/>
              <a:t>: should be selected at random. This means that any item in the group has a full and equal chance of being selected and included in the sample. This makes the selected sample truly representative</a:t>
            </a:r>
          </a:p>
          <a:p>
            <a:r>
              <a:rPr lang="en-US" sz="2400" b="1" dirty="0"/>
              <a:t>Sampling error </a:t>
            </a:r>
            <a:r>
              <a:rPr lang="en-US" sz="2400" dirty="0"/>
              <a:t>can be quantified. </a:t>
            </a:r>
            <a:r>
              <a:rPr lang="en-US" sz="2400" b="1" dirty="0"/>
              <a:t>Non sampling error </a:t>
            </a:r>
            <a:r>
              <a:rPr lang="en-US" sz="2400" dirty="0"/>
              <a:t>is corrected for as much as possible</a:t>
            </a:r>
          </a:p>
          <a:p>
            <a:r>
              <a:rPr lang="en-US" sz="2400" b="1" dirty="0"/>
              <a:t>Economical</a:t>
            </a:r>
            <a:r>
              <a:rPr lang="en-US" sz="2400" dirty="0"/>
              <a:t>: should be achieved with minimum cost and effort</a:t>
            </a:r>
          </a:p>
          <a:p>
            <a:r>
              <a:rPr lang="en-US" sz="2400" b="1" dirty="0"/>
              <a:t>Practical</a:t>
            </a:r>
            <a:r>
              <a:rPr lang="en-US" sz="2400" dirty="0"/>
              <a:t>: should be capable of being understood and followed in the fieldwork</a:t>
            </a:r>
          </a:p>
        </p:txBody>
      </p:sp>
    </p:spTree>
    <p:extLst>
      <p:ext uri="{BB962C8B-B14F-4D97-AF65-F5344CB8AC3E}">
        <p14:creationId xmlns:p14="http://schemas.microsoft.com/office/powerpoint/2010/main" val="1541522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782FCAE-4D96-4E74-9C77-1293DAE5CE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86" t="1111" r="15664" b="3611"/>
          <a:stretch/>
        </p:blipFill>
        <p:spPr>
          <a:xfrm>
            <a:off x="234315" y="1581150"/>
            <a:ext cx="5452110" cy="44398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BCC7AF4-ED9C-4862-A512-B78A03355EC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64" t="7500" r="15181"/>
          <a:stretch/>
        </p:blipFill>
        <p:spPr>
          <a:xfrm>
            <a:off x="5957820" y="1690911"/>
            <a:ext cx="5570566" cy="432400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915DB0A-DD99-4819-9813-63E8C8255892}"/>
              </a:ext>
            </a:extLst>
          </p:cNvPr>
          <p:cNvSpPr txBox="1"/>
          <p:nvPr/>
        </p:nvSpPr>
        <p:spPr>
          <a:xfrm>
            <a:off x="5581654" y="6308244"/>
            <a:ext cx="609600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800" dirty="0">
                <a:solidFill>
                  <a:schemeClr val="bg1">
                    <a:lumMod val="85000"/>
                  </a:schemeClr>
                </a:solidFill>
              </a:rPr>
              <a:t>https://www.scribbr.com/methodology/sampling-methods/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B7F86D-697E-49D6-A88E-9D59613F3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Sampling method</a:t>
            </a:r>
          </a:p>
        </p:txBody>
      </p:sp>
    </p:spTree>
    <p:extLst>
      <p:ext uri="{BB962C8B-B14F-4D97-AF65-F5344CB8AC3E}">
        <p14:creationId xmlns:p14="http://schemas.microsoft.com/office/powerpoint/2010/main" val="3687976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895313-AC8D-49BB-87CA-7CEEA42111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Error and bias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72EF460A-798F-4500-B633-8AB3727DBF63}"/>
              </a:ext>
            </a:extLst>
          </p:cNvPr>
          <p:cNvGraphicFramePr/>
          <p:nvPr/>
        </p:nvGraphicFramePr>
        <p:xfrm>
          <a:off x="2146300" y="2024591"/>
          <a:ext cx="8128000" cy="37285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259981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01B3A2-14BD-4AAA-88D9-5D487E2793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Error vs sample size</a:t>
            </a:r>
          </a:p>
        </p:txBody>
      </p:sp>
      <p:pic>
        <p:nvPicPr>
          <p:cNvPr id="7170" name="Picture 2" descr="PPT - Sampling: What you don't know can hurt you PowerPoint Presentation -  ID:2883517">
            <a:extLst>
              <a:ext uri="{FF2B5EF4-FFF2-40B4-BE49-F238E27FC236}">
                <a16:creationId xmlns:a16="http://schemas.microsoft.com/office/drawing/2014/main" id="{4EF2844C-891F-4BB9-B6AA-885D3F3332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51" b="3750"/>
          <a:stretch/>
        </p:blipFill>
        <p:spPr bwMode="auto">
          <a:xfrm>
            <a:off x="1524000" y="1468492"/>
            <a:ext cx="9058275" cy="4837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26409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5">
            <a:extLst>
              <a:ext uri="{FF2B5EF4-FFF2-40B4-BE49-F238E27FC236}">
                <a16:creationId xmlns:a16="http://schemas.microsoft.com/office/drawing/2014/main" id="{15EBE053-108F-4ED2-BF06-D04FE5F76A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43054" y="1799917"/>
            <a:ext cx="1600200" cy="400110"/>
          </a:xfrm>
          <a:prstGeom prst="rect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/>
            <a:r>
              <a:rPr lang="en-US" altLang="en-US" sz="2000" b="1" dirty="0"/>
              <a:t>Statistics</a:t>
            </a:r>
          </a:p>
        </p:txBody>
      </p:sp>
      <p:sp>
        <p:nvSpPr>
          <p:cNvPr id="5" name="Line 6">
            <a:extLst>
              <a:ext uri="{FF2B5EF4-FFF2-40B4-BE49-F238E27FC236}">
                <a16:creationId xmlns:a16="http://schemas.microsoft.com/office/drawing/2014/main" id="{171F6C90-C391-4041-8E4D-24EF3A95AFF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023854" y="2272992"/>
            <a:ext cx="16002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endParaRPr lang="en-US"/>
          </a:p>
        </p:txBody>
      </p:sp>
      <p:sp>
        <p:nvSpPr>
          <p:cNvPr id="6" name="Line 7">
            <a:extLst>
              <a:ext uri="{FF2B5EF4-FFF2-40B4-BE49-F238E27FC236}">
                <a16:creationId xmlns:a16="http://schemas.microsoft.com/office/drawing/2014/main" id="{47B2301E-918E-43A4-ABE7-C21ED3FDDB73}"/>
              </a:ext>
            </a:extLst>
          </p:cNvPr>
          <p:cNvSpPr>
            <a:spLocks noChangeShapeType="1"/>
          </p:cNvSpPr>
          <p:nvPr/>
        </p:nvSpPr>
        <p:spPr bwMode="auto">
          <a:xfrm>
            <a:off x="6386054" y="2272992"/>
            <a:ext cx="1391262" cy="539034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endParaRPr lang="en-US"/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5AE38EC7-F314-4200-B404-6A0D113215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8621" y="2958792"/>
            <a:ext cx="2392363" cy="707886"/>
          </a:xfrm>
          <a:prstGeom prst="rect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/>
            <a:r>
              <a:rPr lang="en-US" altLang="en-US" sz="2000" dirty="0"/>
              <a:t>Descriptive</a:t>
            </a:r>
            <a:r>
              <a:rPr lang="en-US" altLang="en-US" sz="2000" b="1" dirty="0">
                <a:solidFill>
                  <a:schemeClr val="folHlink"/>
                </a:solidFill>
              </a:rPr>
              <a:t> </a:t>
            </a:r>
            <a:r>
              <a:rPr lang="en-US" altLang="en-US" sz="2000" dirty="0"/>
              <a:t>statistics</a:t>
            </a:r>
          </a:p>
        </p:txBody>
      </p:sp>
      <p:sp>
        <p:nvSpPr>
          <p:cNvPr id="8" name="Rectangle 9">
            <a:extLst>
              <a:ext uri="{FF2B5EF4-FFF2-40B4-BE49-F238E27FC236}">
                <a16:creationId xmlns:a16="http://schemas.microsoft.com/office/drawing/2014/main" id="{59166AB7-8405-4C0E-93D3-649ACDFE7B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12312" y="2946092"/>
            <a:ext cx="2215381" cy="707886"/>
          </a:xfrm>
          <a:prstGeom prst="rect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en-US" sz="2000" dirty="0"/>
              <a:t>Inferential</a:t>
            </a:r>
            <a:r>
              <a:rPr lang="en-US" altLang="en-US" sz="2000" b="1" dirty="0">
                <a:solidFill>
                  <a:schemeClr val="folHlink"/>
                </a:solidFill>
              </a:rPr>
              <a:t> </a:t>
            </a:r>
            <a:r>
              <a:rPr lang="en-US" altLang="en-US" sz="2000" dirty="0"/>
              <a:t>statistics</a:t>
            </a:r>
          </a:p>
        </p:txBody>
      </p:sp>
      <p:sp>
        <p:nvSpPr>
          <p:cNvPr id="9" name="Rectangle 11">
            <a:extLst>
              <a:ext uri="{FF2B5EF4-FFF2-40B4-BE49-F238E27FC236}">
                <a16:creationId xmlns:a16="http://schemas.microsoft.com/office/drawing/2014/main" id="{694962E7-BCF1-4569-99B9-9B0D94C279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4229" y="3824749"/>
            <a:ext cx="4265411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r"/>
            <a:r>
              <a:rPr lang="en-US" altLang="en-US" sz="2000" dirty="0"/>
              <a:t>Involves the organization, summarization,  and display of data</a:t>
            </a:r>
          </a:p>
        </p:txBody>
      </p:sp>
      <p:sp>
        <p:nvSpPr>
          <p:cNvPr id="10" name="Rectangle 12">
            <a:extLst>
              <a:ext uri="{FF2B5EF4-FFF2-40B4-BE49-F238E27FC236}">
                <a16:creationId xmlns:a16="http://schemas.microsoft.com/office/drawing/2014/main" id="{3540FF60-F1F9-401A-803F-58911DD202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39232" y="3863976"/>
            <a:ext cx="3920614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en-US" sz="2000" dirty="0"/>
              <a:t>Involves using a sample to draw conclusions about a population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629E18-B1E1-485F-839B-1C7EC907416D}"/>
              </a:ext>
            </a:extLst>
          </p:cNvPr>
          <p:cNvSpPr txBox="1"/>
          <p:nvPr/>
        </p:nvSpPr>
        <p:spPr>
          <a:xfrm>
            <a:off x="2612222" y="4998483"/>
            <a:ext cx="252825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Frequency, count</a:t>
            </a:r>
          </a:p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Basic measurements</a:t>
            </a:r>
          </a:p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Charts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E56946E-CD1E-420F-832C-94761E08FC1E}"/>
              </a:ext>
            </a:extLst>
          </p:cNvPr>
          <p:cNvSpPr txBox="1"/>
          <p:nvPr/>
        </p:nvSpPr>
        <p:spPr>
          <a:xfrm>
            <a:off x="6701986" y="4971653"/>
            <a:ext cx="267733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Estimation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Hypothesis testing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Confidence Interval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Significance testing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Modeling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5BA970-EECD-44E3-888F-854C8B521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Branches of Statistics</a:t>
            </a:r>
          </a:p>
        </p:txBody>
      </p:sp>
    </p:spTree>
    <p:extLst>
      <p:ext uri="{BB962C8B-B14F-4D97-AF65-F5344CB8AC3E}">
        <p14:creationId xmlns:p14="http://schemas.microsoft.com/office/powerpoint/2010/main" val="549626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/>
      <p:bldP spid="10" grpId="0"/>
      <p:bldP spid="12" grpId="0"/>
      <p:bldP spid="1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0B99B-9FA6-4359-8123-0FD705366F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Descriptive Statistics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5ED68C-F922-4134-88FA-1EA82D6C86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1187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Levels of Measurement: Nominal, Ordinal, Interval and Ratio - Statology">
            <a:extLst>
              <a:ext uri="{FF2B5EF4-FFF2-40B4-BE49-F238E27FC236}">
                <a16:creationId xmlns:a16="http://schemas.microsoft.com/office/drawing/2014/main" id="{12779091-FBF0-4A6A-9825-F4DBDC2DBE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883"/>
          <a:stretch/>
        </p:blipFill>
        <p:spPr bwMode="auto">
          <a:xfrm>
            <a:off x="2135793" y="2701373"/>
            <a:ext cx="7814398" cy="3338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72EB10C-0B70-40F7-956E-875BBD7B3916}"/>
              </a:ext>
            </a:extLst>
          </p:cNvPr>
          <p:cNvSpPr/>
          <p:nvPr/>
        </p:nvSpPr>
        <p:spPr>
          <a:xfrm>
            <a:off x="2213942" y="1948898"/>
            <a:ext cx="1647825" cy="666750"/>
          </a:xfrm>
          <a:prstGeom prst="roundRect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Nominal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1D46EB5-DEFA-4E15-B38E-D8A0B6AA74B9}"/>
              </a:ext>
            </a:extLst>
          </p:cNvPr>
          <p:cNvSpPr/>
          <p:nvPr/>
        </p:nvSpPr>
        <p:spPr>
          <a:xfrm>
            <a:off x="4042743" y="1958423"/>
            <a:ext cx="1771649" cy="666750"/>
          </a:xfrm>
          <a:prstGeom prst="roundRect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Ordinal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EA7B408-DBD1-49F5-94DE-E9CB745C3C50}"/>
              </a:ext>
            </a:extLst>
          </p:cNvPr>
          <p:cNvSpPr/>
          <p:nvPr/>
        </p:nvSpPr>
        <p:spPr>
          <a:xfrm>
            <a:off x="5995368" y="1948898"/>
            <a:ext cx="1771649" cy="66675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Interval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1617543-23FA-4865-80FA-03613544E87B}"/>
              </a:ext>
            </a:extLst>
          </p:cNvPr>
          <p:cNvSpPr/>
          <p:nvPr/>
        </p:nvSpPr>
        <p:spPr>
          <a:xfrm>
            <a:off x="7947993" y="1958423"/>
            <a:ext cx="1924049" cy="66675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Ratio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190042-FF5C-43A1-BE44-B8C341EDF874}"/>
              </a:ext>
            </a:extLst>
          </p:cNvPr>
          <p:cNvSpPr txBox="1"/>
          <p:nvPr/>
        </p:nvSpPr>
        <p:spPr>
          <a:xfrm>
            <a:off x="2135793" y="3642731"/>
            <a:ext cx="13620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Color</a:t>
            </a:r>
          </a:p>
          <a:p>
            <a:r>
              <a:rPr lang="en-US" sz="1600" b="1" dirty="0"/>
              <a:t>Gender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C9EF967-CC7F-4551-A882-75752A48B6EE}"/>
              </a:ext>
            </a:extLst>
          </p:cNvPr>
          <p:cNvSpPr txBox="1"/>
          <p:nvPr/>
        </p:nvSpPr>
        <p:spPr>
          <a:xfrm>
            <a:off x="3912205" y="4547606"/>
            <a:ext cx="17212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Education</a:t>
            </a:r>
          </a:p>
          <a:p>
            <a:r>
              <a:rPr lang="en-US" sz="1600" b="1" dirty="0"/>
              <a:t>Satisfaction level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3116E9C-8C6D-4F17-963D-7BEA697CB441}"/>
              </a:ext>
            </a:extLst>
          </p:cNvPr>
          <p:cNvSpPr txBox="1"/>
          <p:nvPr/>
        </p:nvSpPr>
        <p:spPr>
          <a:xfrm>
            <a:off x="5814392" y="5357231"/>
            <a:ext cx="15008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Temperature</a:t>
            </a:r>
          </a:p>
          <a:p>
            <a:r>
              <a:rPr lang="en-US" sz="1600" b="1" dirty="0"/>
              <a:t>Exam score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8B298C7-7CBE-4918-969B-7F8C537A8191}"/>
              </a:ext>
            </a:extLst>
          </p:cNvPr>
          <p:cNvSpPr txBox="1"/>
          <p:nvPr/>
        </p:nvSpPr>
        <p:spPr>
          <a:xfrm>
            <a:off x="7767017" y="6005847"/>
            <a:ext cx="17049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Age</a:t>
            </a:r>
          </a:p>
          <a:p>
            <a:r>
              <a:rPr lang="en-US" sz="1600" b="1" dirty="0"/>
              <a:t>Monthly income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D8DEBB4-0CDE-4997-B471-F39F02CAE8DF}"/>
              </a:ext>
            </a:extLst>
          </p:cNvPr>
          <p:cNvSpPr txBox="1"/>
          <p:nvPr/>
        </p:nvSpPr>
        <p:spPr>
          <a:xfrm>
            <a:off x="6843092" y="1440996"/>
            <a:ext cx="19907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DF5327"/>
                </a:solidFill>
              </a:rPr>
              <a:t>Quantitative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0F52A17-DB63-43B6-9B2B-0EE795E40131}"/>
              </a:ext>
            </a:extLst>
          </p:cNvPr>
          <p:cNvSpPr txBox="1"/>
          <p:nvPr/>
        </p:nvSpPr>
        <p:spPr>
          <a:xfrm>
            <a:off x="3037854" y="1476108"/>
            <a:ext cx="19907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C00000"/>
                </a:solidFill>
              </a:rPr>
              <a:t>Qualitative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68B46E-90B4-46C7-8758-BE4D9308C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Measurement level</a:t>
            </a:r>
          </a:p>
        </p:txBody>
      </p:sp>
    </p:spTree>
    <p:extLst>
      <p:ext uri="{BB962C8B-B14F-4D97-AF65-F5344CB8AC3E}">
        <p14:creationId xmlns:p14="http://schemas.microsoft.com/office/powerpoint/2010/main" val="8268538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7C497-2EBB-4430-9792-9AC4D09E3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Descriptive statistics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EEC6BE-2463-4C12-AC39-F28710B79B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400" b="0" i="0" dirty="0">
                <a:solidFill>
                  <a:srgbClr val="000000"/>
                </a:solidFill>
                <a:effectLst/>
              </a:rPr>
              <a:t>Descriptive statistics is the term given to the analysis of data that helps describe, show or summarize data in a meaningful way such that, for example, patterns might emerge from the data. 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400" b="0" i="0" dirty="0">
                <a:solidFill>
                  <a:srgbClr val="000000"/>
                </a:solidFill>
                <a:effectLst/>
              </a:rPr>
              <a:t>Descriptive statistics </a:t>
            </a:r>
            <a:r>
              <a:rPr lang="en-US" sz="2400" b="1" i="0" dirty="0">
                <a:solidFill>
                  <a:schemeClr val="accent3">
                    <a:lumMod val="75000"/>
                  </a:schemeClr>
                </a:solidFill>
                <a:effectLst/>
              </a:rPr>
              <a:t>do not</a:t>
            </a:r>
            <a:r>
              <a:rPr lang="en-US" sz="2400" b="0" i="0" dirty="0">
                <a:solidFill>
                  <a:srgbClr val="000000"/>
                </a:solidFill>
                <a:effectLst/>
              </a:rPr>
              <a:t>, however, allow us to make conclusions beyond the data we have analyzed or reach conclusions regarding any hypotheses we might have made. 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400" b="0" i="0" dirty="0">
                <a:solidFill>
                  <a:srgbClr val="000000"/>
                </a:solidFill>
                <a:effectLst/>
              </a:rPr>
              <a:t>They are simply a way to describe our data.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400" b="1" i="0" dirty="0">
                <a:solidFill>
                  <a:srgbClr val="336699"/>
                </a:solidFill>
                <a:effectLst/>
              </a:rPr>
              <a:t>Measures of central tendency:</a:t>
            </a:r>
            <a:r>
              <a:rPr lang="en-US" sz="2400" b="0" i="0" dirty="0">
                <a:solidFill>
                  <a:srgbClr val="000000"/>
                </a:solidFill>
                <a:effectLst/>
              </a:rPr>
              <a:t> these are ways of describing the central position of a frequency distribution for a group of data</a:t>
            </a:r>
            <a:endParaRPr lang="en-US" sz="2400" dirty="0">
              <a:solidFill>
                <a:srgbClr val="000000"/>
              </a:solidFill>
            </a:endParaRP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400" b="1" i="0" dirty="0">
                <a:solidFill>
                  <a:srgbClr val="336699"/>
                </a:solidFill>
                <a:effectLst/>
              </a:rPr>
              <a:t>Measures of spread (dispersion):</a:t>
            </a:r>
            <a:r>
              <a:rPr lang="en-US" sz="2400" b="0" i="0" dirty="0">
                <a:solidFill>
                  <a:srgbClr val="000000"/>
                </a:solidFill>
                <a:effectLst/>
              </a:rPr>
              <a:t> these are ways of summarizing a group of data by describing how spread out the scores are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8966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Taste Images | Free Vectors, Stock Photos &amp; PSD">
            <a:extLst>
              <a:ext uri="{FF2B5EF4-FFF2-40B4-BE49-F238E27FC236}">
                <a16:creationId xmlns:a16="http://schemas.microsoft.com/office/drawing/2014/main" id="{90443B93-D77F-45EB-AAC1-65CAF5E9DE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50"/>
          <a:stretch/>
        </p:blipFill>
        <p:spPr bwMode="auto">
          <a:xfrm>
            <a:off x="638175" y="1223963"/>
            <a:ext cx="5457825" cy="3415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3795C84-B814-41FB-B25D-AE75EC20669F}"/>
              </a:ext>
            </a:extLst>
          </p:cNvPr>
          <p:cNvSpPr txBox="1"/>
          <p:nvPr/>
        </p:nvSpPr>
        <p:spPr>
          <a:xfrm>
            <a:off x="6581775" y="1223963"/>
            <a:ext cx="4914898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Food Tasting</a:t>
            </a:r>
          </a:p>
          <a:p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Stir it well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Pick only small portion of 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Taste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Conclude</a:t>
            </a:r>
          </a:p>
          <a:p>
            <a:endParaRPr 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C9EB7B-33DA-4541-BC2D-F4E9A3D2BB25}"/>
              </a:ext>
            </a:extLst>
          </p:cNvPr>
          <p:cNvSpPr txBox="1"/>
          <p:nvPr/>
        </p:nvSpPr>
        <p:spPr>
          <a:xfrm>
            <a:off x="6591299" y="4417820"/>
            <a:ext cx="4740316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/>
              <a:t>That was </a:t>
            </a:r>
            <a:r>
              <a:rPr lang="en-US" sz="5400" b="1" u="sng" dirty="0">
                <a:solidFill>
                  <a:srgbClr val="C00000"/>
                </a:solidFill>
                <a:latin typeface="Franklin Gothic Demi" panose="020B0703020102020204" pitchFamily="34" charset="0"/>
              </a:rPr>
              <a:t>Statistics</a:t>
            </a:r>
            <a:endParaRPr lang="en-US" sz="4000" b="1" u="sng" dirty="0">
              <a:solidFill>
                <a:srgbClr val="C00000"/>
              </a:solidFill>
              <a:latin typeface="Franklin Gothic Demi" panose="020B07030201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AFE84A0-3A76-4E12-B5D2-58F273FB62C8}"/>
              </a:ext>
            </a:extLst>
          </p:cNvPr>
          <p:cNvSpPr/>
          <p:nvPr/>
        </p:nvSpPr>
        <p:spPr>
          <a:xfrm>
            <a:off x="226575" y="3076475"/>
            <a:ext cx="112475" cy="7050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155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041451-239E-4B20-AF7B-609C9027EB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Measures of central tendency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0DCA24-4CFB-418C-991B-6C5A88C2A3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407414"/>
            <a:ext cx="11029615" cy="602361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2400" b="0" i="0" dirty="0">
                <a:solidFill>
                  <a:srgbClr val="000000"/>
                </a:solidFill>
                <a:effectLst/>
              </a:rPr>
              <a:t>ways of describing the central position of a frequency distribution for a group of data</a:t>
            </a:r>
            <a:endParaRPr lang="en-US" sz="2400" dirty="0"/>
          </a:p>
        </p:txBody>
      </p:sp>
      <p:graphicFrame>
        <p:nvGraphicFramePr>
          <p:cNvPr id="5" name="Content Placeholder 3">
            <a:extLst>
              <a:ext uri="{FF2B5EF4-FFF2-40B4-BE49-F238E27FC236}">
                <a16:creationId xmlns:a16="http://schemas.microsoft.com/office/drawing/2014/main" id="{46CD810D-F8F2-44B8-B702-CDE93D03A2B9}"/>
              </a:ext>
            </a:extLst>
          </p:cNvPr>
          <p:cNvGraphicFramePr>
            <a:graphicFrameLocks/>
          </p:cNvGraphicFramePr>
          <p:nvPr/>
        </p:nvGraphicFramePr>
        <p:xfrm>
          <a:off x="695323" y="2041969"/>
          <a:ext cx="10763251" cy="4297984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781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959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860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93837">
                <a:tc>
                  <a:txBody>
                    <a:bodyPr/>
                    <a:lstStyle/>
                    <a:p>
                      <a:r>
                        <a:rPr lang="en-US" dirty="0"/>
                        <a:t>Measure of </a:t>
                      </a:r>
                      <a:br>
                        <a:rPr lang="en-US" dirty="0"/>
                      </a:br>
                      <a:r>
                        <a:rPr lang="en-US" dirty="0"/>
                        <a:t>Central</a:t>
                      </a:r>
                      <a:r>
                        <a:rPr lang="en-US" baseline="0" dirty="0"/>
                        <a:t> Tendency</a:t>
                      </a:r>
                      <a:endParaRPr lang="en-US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Appropriate to choose</a:t>
                      </a:r>
                      <a:r>
                        <a:rPr lang="en-US" baseline="0" dirty="0"/>
                        <a:t> when …</a:t>
                      </a:r>
                      <a:endParaRPr lang="en-US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Should not be used when…</a:t>
                      </a:r>
                      <a:endParaRPr lang="en-US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40414"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C00000"/>
                          </a:solidFill>
                        </a:rPr>
                        <a:t>Mean</a:t>
                      </a:r>
                    </a:p>
                    <a:p>
                      <a:r>
                        <a:rPr lang="en-US" altLang="en-US" sz="1800" dirty="0"/>
                        <a:t>the balance point of a data distribution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No</a:t>
                      </a:r>
                      <a:r>
                        <a:rPr lang="en-US" sz="1800" baseline="0" dirty="0"/>
                        <a:t> situation precludes it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en-US" sz="1800" dirty="0"/>
                        <a:t> Extreme scores</a:t>
                      </a:r>
                    </a:p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en-US" sz="1800" dirty="0"/>
                        <a:t> Skewed distribution</a:t>
                      </a:r>
                    </a:p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en-US" sz="1800" dirty="0"/>
                        <a:t> Ordinal scale</a:t>
                      </a:r>
                    </a:p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en-US" sz="1800" dirty="0"/>
                        <a:t> Nominal scale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28770"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C00000"/>
                          </a:solidFill>
                        </a:rPr>
                        <a:t>Median</a:t>
                      </a:r>
                    </a:p>
                    <a:p>
                      <a:r>
                        <a:rPr lang="en-US" altLang="en-US" sz="1800" dirty="0"/>
                        <a:t>the midpoint of a data distribution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Font typeface="Arial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1800" dirty="0"/>
                        <a:t> Extreme scores</a:t>
                      </a:r>
                    </a:p>
                    <a:p>
                      <a:pPr>
                        <a:buFont typeface="Arial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1800" dirty="0"/>
                        <a:t> Skewed distribution</a:t>
                      </a:r>
                    </a:p>
                    <a:p>
                      <a:pPr>
                        <a:buFont typeface="Arial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1800" dirty="0"/>
                        <a:t> Ordinal scale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en-US" sz="1800" dirty="0"/>
                        <a:t> Nominal scale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1190"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C00000"/>
                          </a:solidFill>
                        </a:rPr>
                        <a:t>Mode</a:t>
                      </a:r>
                    </a:p>
                    <a:p>
                      <a:r>
                        <a:rPr lang="en-US" altLang="en-US" sz="1800" dirty="0"/>
                        <a:t>score or category that has the greatest frequency 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Font typeface="Arial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1800" dirty="0"/>
                        <a:t> Nominal scales</a:t>
                      </a:r>
                    </a:p>
                    <a:p>
                      <a:pPr>
                        <a:buFont typeface="Arial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1800" dirty="0"/>
                        <a:t> Discrete variables</a:t>
                      </a:r>
                    </a:p>
                    <a:p>
                      <a:pPr>
                        <a:buFont typeface="Arial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1800" dirty="0"/>
                        <a:t> Describing</a:t>
                      </a:r>
                      <a:r>
                        <a:rPr lang="en-US" sz="1800" baseline="0" dirty="0"/>
                        <a:t> shape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en-US" sz="1800" dirty="0"/>
                        <a:t> Interval or ratio data, except to accompany mean or median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601023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8BE61-C9AB-4CEB-BF99-902FB7516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Measures of dispersion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D5E3765-18BC-4B71-BE6B-A36F8C5E98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1540764"/>
            <a:ext cx="10229682" cy="3574161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en-US" sz="2400" dirty="0">
                <a:solidFill>
                  <a:schemeClr val="tx1"/>
                </a:solidFill>
              </a:rPr>
              <a:t>S</a:t>
            </a:r>
            <a:r>
              <a:rPr lang="en-US" sz="2400" b="0" i="0" dirty="0">
                <a:solidFill>
                  <a:schemeClr val="tx1"/>
                </a:solidFill>
                <a:effectLst/>
              </a:rPr>
              <a:t>ummarizing a group of data by describing how spread out the scores are </a:t>
            </a:r>
          </a:p>
          <a:p>
            <a:pPr lvl="1" algn="just" eaLnBrk="0" hangingPunct="0">
              <a:defRPr/>
            </a:pPr>
            <a:r>
              <a:rPr lang="en-US" sz="2100" b="1" dirty="0">
                <a:solidFill>
                  <a:schemeClr val="tx1"/>
                </a:solidFill>
              </a:rPr>
              <a:t>Range</a:t>
            </a:r>
            <a:r>
              <a:rPr lang="en-US" sz="2100" dirty="0">
                <a:solidFill>
                  <a:schemeClr val="tx1"/>
                </a:solidFill>
              </a:rPr>
              <a:t>: </a:t>
            </a:r>
            <a:r>
              <a:rPr lang="en-GB" sz="2100" dirty="0">
                <a:solidFill>
                  <a:schemeClr val="tx1"/>
                </a:solidFill>
              </a:rPr>
              <a:t>The interval between the highest and lowest measures</a:t>
            </a:r>
          </a:p>
          <a:p>
            <a:pPr lvl="1" algn="just" eaLnBrk="0" hangingPunct="0">
              <a:defRPr/>
            </a:pPr>
            <a:r>
              <a:rPr lang="en-GB" sz="2100" b="1" dirty="0">
                <a:solidFill>
                  <a:schemeClr val="tx1"/>
                </a:solidFill>
              </a:rPr>
              <a:t>Percentile</a:t>
            </a:r>
            <a:r>
              <a:rPr lang="en-GB" sz="2100" dirty="0">
                <a:solidFill>
                  <a:schemeClr val="tx1"/>
                </a:solidFill>
              </a:rPr>
              <a:t>: The value below / above which a particular percentage of values fall</a:t>
            </a:r>
          </a:p>
          <a:p>
            <a:pPr lvl="1" algn="just" eaLnBrk="0" hangingPunct="0">
              <a:defRPr/>
            </a:pPr>
            <a:r>
              <a:rPr lang="en-US" sz="2100" b="0" i="0" dirty="0">
                <a:solidFill>
                  <a:schemeClr val="tx1"/>
                </a:solidFill>
                <a:effectLst/>
              </a:rPr>
              <a:t>The </a:t>
            </a:r>
            <a:r>
              <a:rPr lang="en-US" sz="2100" b="1" i="0" dirty="0">
                <a:solidFill>
                  <a:schemeClr val="tx1"/>
                </a:solidFill>
                <a:effectLst/>
              </a:rPr>
              <a:t>standard deviation </a:t>
            </a:r>
            <a:r>
              <a:rPr lang="en-US" sz="2100" b="0" i="0" dirty="0">
                <a:solidFill>
                  <a:schemeClr val="tx1"/>
                </a:solidFill>
                <a:effectLst/>
              </a:rPr>
              <a:t>is a statistic that measures the dispersion of a dataset relative to its mean and is calculated as the square root of the variance</a:t>
            </a:r>
            <a:endParaRPr lang="en-GB" sz="2400" dirty="0">
              <a:solidFill>
                <a:schemeClr val="tx1"/>
              </a:solidFill>
            </a:endParaRPr>
          </a:p>
          <a:p>
            <a:pPr lvl="1">
              <a:spcAft>
                <a:spcPts val="0"/>
              </a:spcAft>
            </a:pPr>
            <a:endParaRPr lang="en-US" sz="2400" b="0" i="0" dirty="0"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609654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8" name="Picture 6" descr="Chapter 1: Descriptive Statistics and the Normal Distribution | Natural  Resources Biometrics">
            <a:extLst>
              <a:ext uri="{FF2B5EF4-FFF2-40B4-BE49-F238E27FC236}">
                <a16:creationId xmlns:a16="http://schemas.microsoft.com/office/drawing/2014/main" id="{B8E3DD24-456A-425B-A42E-07C67B1078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996" y="2395538"/>
            <a:ext cx="5686425" cy="3533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A8AE1B5-3B82-48C9-A054-321F658D221E}"/>
              </a:ext>
            </a:extLst>
          </p:cNvPr>
          <p:cNvSpPr txBox="1"/>
          <p:nvPr/>
        </p:nvSpPr>
        <p:spPr>
          <a:xfrm>
            <a:off x="849383" y="3095625"/>
            <a:ext cx="172402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b="1" dirty="0"/>
              <a:t>Small deviation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31DE5CD-DF9B-41FF-960F-6DC3AC753D11}"/>
              </a:ext>
            </a:extLst>
          </p:cNvPr>
          <p:cNvSpPr txBox="1"/>
          <p:nvPr/>
        </p:nvSpPr>
        <p:spPr>
          <a:xfrm>
            <a:off x="611258" y="4429125"/>
            <a:ext cx="172402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b="1" dirty="0"/>
              <a:t>Large deviation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22F0E5-2EA8-417C-9B03-BB970C076468}"/>
              </a:ext>
            </a:extLst>
          </p:cNvPr>
          <p:cNvSpPr txBox="1"/>
          <p:nvPr/>
        </p:nvSpPr>
        <p:spPr>
          <a:xfrm>
            <a:off x="2125733" y="1810821"/>
            <a:ext cx="226218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Central tendency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8EE0DF5-57DA-4E31-8670-59062F94CABF}"/>
              </a:ext>
            </a:extLst>
          </p:cNvPr>
          <p:cNvCxnSpPr>
            <a:stCxn id="8198" idx="0"/>
            <a:endCxn id="5" idx="2"/>
          </p:cNvCxnSpPr>
          <p:nvPr/>
        </p:nvCxnSpPr>
        <p:spPr>
          <a:xfrm flipH="1" flipV="1">
            <a:off x="3256827" y="2180153"/>
            <a:ext cx="2382" cy="2153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200" name="Picture 8" descr="How do we measure the degree of departure from normality? | Blogs | Sigma  Magic">
            <a:extLst>
              <a:ext uri="{FF2B5EF4-FFF2-40B4-BE49-F238E27FC236}">
                <a16:creationId xmlns:a16="http://schemas.microsoft.com/office/drawing/2014/main" id="{FF5EF974-F41C-4233-80D1-EAE59B11D8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D5DCE6"/>
              </a:clrFrom>
              <a:clrTo>
                <a:srgbClr val="D5DCE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8660" y="2095120"/>
            <a:ext cx="4161672" cy="2189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06381F4-E3EA-4107-82F6-C91589A1EEAD}"/>
              </a:ext>
            </a:extLst>
          </p:cNvPr>
          <p:cNvSpPr txBox="1"/>
          <p:nvPr/>
        </p:nvSpPr>
        <p:spPr>
          <a:xfrm>
            <a:off x="5873198" y="1621980"/>
            <a:ext cx="226218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Skewness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66055B-D9DF-49E0-B155-3E97A209D4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Distribution</a:t>
            </a:r>
          </a:p>
        </p:txBody>
      </p:sp>
      <p:pic>
        <p:nvPicPr>
          <p:cNvPr id="1028" name="Picture 4" descr="Memahami Boxplots">
            <a:extLst>
              <a:ext uri="{FF2B5EF4-FFF2-40B4-BE49-F238E27FC236}">
                <a16:creationId xmlns:a16="http://schemas.microsoft.com/office/drawing/2014/main" id="{87525B4F-DBE7-4F53-B92D-CC47F4B913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66" t="13542" r="5014" b="23650"/>
          <a:stretch/>
        </p:blipFill>
        <p:spPr bwMode="auto">
          <a:xfrm>
            <a:off x="6896022" y="4613791"/>
            <a:ext cx="4684720" cy="1880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B849805-3436-4959-BB74-3635E91C737C}"/>
              </a:ext>
            </a:extLst>
          </p:cNvPr>
          <p:cNvSpPr txBox="1"/>
          <p:nvPr/>
        </p:nvSpPr>
        <p:spPr>
          <a:xfrm>
            <a:off x="2125733" y="6042065"/>
            <a:ext cx="226218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Histogram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388F9F-E566-43B5-979B-90334CAD2FFE}"/>
              </a:ext>
            </a:extLst>
          </p:cNvPr>
          <p:cNvSpPr txBox="1"/>
          <p:nvPr/>
        </p:nvSpPr>
        <p:spPr>
          <a:xfrm>
            <a:off x="8107288" y="6426171"/>
            <a:ext cx="226218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Box Plot</a:t>
            </a:r>
          </a:p>
        </p:txBody>
      </p:sp>
    </p:spTree>
    <p:extLst>
      <p:ext uri="{BB962C8B-B14F-4D97-AF65-F5344CB8AC3E}">
        <p14:creationId xmlns:p14="http://schemas.microsoft.com/office/powerpoint/2010/main" val="31323127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EE6A2E-AFBD-47DF-9A1B-364B0E60E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Presenting data: Table and chart</a:t>
            </a:r>
          </a:p>
        </p:txBody>
      </p:sp>
      <p:pic>
        <p:nvPicPr>
          <p:cNvPr id="22532" name="Picture 4" descr="Frequency Tables, Histograms, &amp; IXL">
            <a:extLst>
              <a:ext uri="{FF2B5EF4-FFF2-40B4-BE49-F238E27FC236}">
                <a16:creationId xmlns:a16="http://schemas.microsoft.com/office/drawing/2014/main" id="{92F21B32-374E-4B5F-918E-E9D7F5391A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15" t="40855" r="9896"/>
          <a:stretch/>
        </p:blipFill>
        <p:spPr bwMode="auto">
          <a:xfrm>
            <a:off x="4752974" y="1570009"/>
            <a:ext cx="6562725" cy="3976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Frequency Tables, Histograms, &amp; IXL">
            <a:extLst>
              <a:ext uri="{FF2B5EF4-FFF2-40B4-BE49-F238E27FC236}">
                <a16:creationId xmlns:a16="http://schemas.microsoft.com/office/drawing/2014/main" id="{044CC48A-389C-4BA4-901A-133159EBD2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551" r="870" b="65408"/>
          <a:stretch/>
        </p:blipFill>
        <p:spPr bwMode="auto">
          <a:xfrm>
            <a:off x="819150" y="2399528"/>
            <a:ext cx="3009900" cy="2317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12AA747-E586-4F65-8350-95BEC17E264E}"/>
              </a:ext>
            </a:extLst>
          </p:cNvPr>
          <p:cNvCxnSpPr>
            <a:cxnSpLocks/>
          </p:cNvCxnSpPr>
          <p:nvPr/>
        </p:nvCxnSpPr>
        <p:spPr>
          <a:xfrm>
            <a:off x="4029075" y="3558207"/>
            <a:ext cx="9239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0A5F7F2-9E4E-4D87-BE2B-48B10FF5BEFD}"/>
              </a:ext>
            </a:extLst>
          </p:cNvPr>
          <p:cNvSpPr/>
          <p:nvPr/>
        </p:nvSpPr>
        <p:spPr>
          <a:xfrm>
            <a:off x="6134100" y="2491407"/>
            <a:ext cx="2886075" cy="1733550"/>
          </a:xfrm>
          <a:custGeom>
            <a:avLst/>
            <a:gdLst>
              <a:gd name="connsiteX0" fmla="*/ 0 w 2886075"/>
              <a:gd name="connsiteY0" fmla="*/ 1733550 h 1733550"/>
              <a:gd name="connsiteX1" fmla="*/ 95250 w 2886075"/>
              <a:gd name="connsiteY1" fmla="*/ 1704975 h 1733550"/>
              <a:gd name="connsiteX2" fmla="*/ 142875 w 2886075"/>
              <a:gd name="connsiteY2" fmla="*/ 1695450 h 1733550"/>
              <a:gd name="connsiteX3" fmla="*/ 228600 w 2886075"/>
              <a:gd name="connsiteY3" fmla="*/ 1676400 h 1733550"/>
              <a:gd name="connsiteX4" fmla="*/ 257175 w 2886075"/>
              <a:gd name="connsiteY4" fmla="*/ 1657350 h 1733550"/>
              <a:gd name="connsiteX5" fmla="*/ 285750 w 2886075"/>
              <a:gd name="connsiteY5" fmla="*/ 1647825 h 1733550"/>
              <a:gd name="connsiteX6" fmla="*/ 342900 w 2886075"/>
              <a:gd name="connsiteY6" fmla="*/ 1609725 h 1733550"/>
              <a:gd name="connsiteX7" fmla="*/ 361950 w 2886075"/>
              <a:gd name="connsiteY7" fmla="*/ 1552575 h 1733550"/>
              <a:gd name="connsiteX8" fmla="*/ 419100 w 2886075"/>
              <a:gd name="connsiteY8" fmla="*/ 1504950 h 1733550"/>
              <a:gd name="connsiteX9" fmla="*/ 447675 w 2886075"/>
              <a:gd name="connsiteY9" fmla="*/ 1485900 h 1733550"/>
              <a:gd name="connsiteX10" fmla="*/ 466725 w 2886075"/>
              <a:gd name="connsiteY10" fmla="*/ 1457325 h 1733550"/>
              <a:gd name="connsiteX11" fmla="*/ 495300 w 2886075"/>
              <a:gd name="connsiteY11" fmla="*/ 1447800 h 1733550"/>
              <a:gd name="connsiteX12" fmla="*/ 514350 w 2886075"/>
              <a:gd name="connsiteY12" fmla="*/ 1333500 h 1733550"/>
              <a:gd name="connsiteX13" fmla="*/ 609600 w 2886075"/>
              <a:gd name="connsiteY13" fmla="*/ 1228725 h 1733550"/>
              <a:gd name="connsiteX14" fmla="*/ 628650 w 2886075"/>
              <a:gd name="connsiteY14" fmla="*/ 1200150 h 1733550"/>
              <a:gd name="connsiteX15" fmla="*/ 647700 w 2886075"/>
              <a:gd name="connsiteY15" fmla="*/ 1152525 h 1733550"/>
              <a:gd name="connsiteX16" fmla="*/ 676275 w 2886075"/>
              <a:gd name="connsiteY16" fmla="*/ 1123950 h 1733550"/>
              <a:gd name="connsiteX17" fmla="*/ 685800 w 2886075"/>
              <a:gd name="connsiteY17" fmla="*/ 1095375 h 1733550"/>
              <a:gd name="connsiteX18" fmla="*/ 714375 w 2886075"/>
              <a:gd name="connsiteY18" fmla="*/ 1057275 h 1733550"/>
              <a:gd name="connsiteX19" fmla="*/ 733425 w 2886075"/>
              <a:gd name="connsiteY19" fmla="*/ 1028700 h 1733550"/>
              <a:gd name="connsiteX20" fmla="*/ 752475 w 2886075"/>
              <a:gd name="connsiteY20" fmla="*/ 990600 h 1733550"/>
              <a:gd name="connsiteX21" fmla="*/ 762000 w 2886075"/>
              <a:gd name="connsiteY21" fmla="*/ 962025 h 1733550"/>
              <a:gd name="connsiteX22" fmla="*/ 781050 w 2886075"/>
              <a:gd name="connsiteY22" fmla="*/ 933450 h 1733550"/>
              <a:gd name="connsiteX23" fmla="*/ 828675 w 2886075"/>
              <a:gd name="connsiteY23" fmla="*/ 857250 h 1733550"/>
              <a:gd name="connsiteX24" fmla="*/ 847725 w 2886075"/>
              <a:gd name="connsiteY24" fmla="*/ 828675 h 1733550"/>
              <a:gd name="connsiteX25" fmla="*/ 857250 w 2886075"/>
              <a:gd name="connsiteY25" fmla="*/ 800100 h 1733550"/>
              <a:gd name="connsiteX26" fmla="*/ 895350 w 2886075"/>
              <a:gd name="connsiteY26" fmla="*/ 742950 h 1733550"/>
              <a:gd name="connsiteX27" fmla="*/ 904875 w 2886075"/>
              <a:gd name="connsiteY27" fmla="*/ 714375 h 1733550"/>
              <a:gd name="connsiteX28" fmla="*/ 933450 w 2886075"/>
              <a:gd name="connsiteY28" fmla="*/ 695325 h 1733550"/>
              <a:gd name="connsiteX29" fmla="*/ 981075 w 2886075"/>
              <a:gd name="connsiteY29" fmla="*/ 647700 h 1733550"/>
              <a:gd name="connsiteX30" fmla="*/ 1000125 w 2886075"/>
              <a:gd name="connsiteY30" fmla="*/ 619125 h 1733550"/>
              <a:gd name="connsiteX31" fmla="*/ 1028700 w 2886075"/>
              <a:gd name="connsiteY31" fmla="*/ 609600 h 1733550"/>
              <a:gd name="connsiteX32" fmla="*/ 1085850 w 2886075"/>
              <a:gd name="connsiteY32" fmla="*/ 571500 h 1733550"/>
              <a:gd name="connsiteX33" fmla="*/ 1133475 w 2886075"/>
              <a:gd name="connsiteY33" fmla="*/ 514350 h 1733550"/>
              <a:gd name="connsiteX34" fmla="*/ 1162050 w 2886075"/>
              <a:gd name="connsiteY34" fmla="*/ 495300 h 1733550"/>
              <a:gd name="connsiteX35" fmla="*/ 1209675 w 2886075"/>
              <a:gd name="connsiteY35" fmla="*/ 447675 h 1733550"/>
              <a:gd name="connsiteX36" fmla="*/ 1219200 w 2886075"/>
              <a:gd name="connsiteY36" fmla="*/ 419100 h 1733550"/>
              <a:gd name="connsiteX37" fmla="*/ 1238250 w 2886075"/>
              <a:gd name="connsiteY37" fmla="*/ 390525 h 1733550"/>
              <a:gd name="connsiteX38" fmla="*/ 1295400 w 2886075"/>
              <a:gd name="connsiteY38" fmla="*/ 352425 h 1733550"/>
              <a:gd name="connsiteX39" fmla="*/ 1352550 w 2886075"/>
              <a:gd name="connsiteY39" fmla="*/ 304800 h 1733550"/>
              <a:gd name="connsiteX40" fmla="*/ 1381125 w 2886075"/>
              <a:gd name="connsiteY40" fmla="*/ 276225 h 1733550"/>
              <a:gd name="connsiteX41" fmla="*/ 1438275 w 2886075"/>
              <a:gd name="connsiteY41" fmla="*/ 247650 h 1733550"/>
              <a:gd name="connsiteX42" fmla="*/ 1495425 w 2886075"/>
              <a:gd name="connsiteY42" fmla="*/ 209550 h 1733550"/>
              <a:gd name="connsiteX43" fmla="*/ 1524000 w 2886075"/>
              <a:gd name="connsiteY43" fmla="*/ 180975 h 1733550"/>
              <a:gd name="connsiteX44" fmla="*/ 1552575 w 2886075"/>
              <a:gd name="connsiteY44" fmla="*/ 161925 h 1733550"/>
              <a:gd name="connsiteX45" fmla="*/ 1562100 w 2886075"/>
              <a:gd name="connsiteY45" fmla="*/ 133350 h 1733550"/>
              <a:gd name="connsiteX46" fmla="*/ 1619250 w 2886075"/>
              <a:gd name="connsiteY46" fmla="*/ 95250 h 1733550"/>
              <a:gd name="connsiteX47" fmla="*/ 1647825 w 2886075"/>
              <a:gd name="connsiteY47" fmla="*/ 76200 h 1733550"/>
              <a:gd name="connsiteX48" fmla="*/ 1676400 w 2886075"/>
              <a:gd name="connsiteY48" fmla="*/ 66675 h 1733550"/>
              <a:gd name="connsiteX49" fmla="*/ 1733550 w 2886075"/>
              <a:gd name="connsiteY49" fmla="*/ 19050 h 1733550"/>
              <a:gd name="connsiteX50" fmla="*/ 1800225 w 2886075"/>
              <a:gd name="connsiteY50" fmla="*/ 0 h 1733550"/>
              <a:gd name="connsiteX51" fmla="*/ 1924050 w 2886075"/>
              <a:gd name="connsiteY51" fmla="*/ 9525 h 1733550"/>
              <a:gd name="connsiteX52" fmla="*/ 1952625 w 2886075"/>
              <a:gd name="connsiteY52" fmla="*/ 28575 h 1733550"/>
              <a:gd name="connsiteX53" fmla="*/ 1981200 w 2886075"/>
              <a:gd name="connsiteY53" fmla="*/ 38100 h 1733550"/>
              <a:gd name="connsiteX54" fmla="*/ 2047875 w 2886075"/>
              <a:gd name="connsiteY54" fmla="*/ 114300 h 1733550"/>
              <a:gd name="connsiteX55" fmla="*/ 2095500 w 2886075"/>
              <a:gd name="connsiteY55" fmla="*/ 152400 h 1733550"/>
              <a:gd name="connsiteX56" fmla="*/ 2171700 w 2886075"/>
              <a:gd name="connsiteY56" fmla="*/ 238125 h 1733550"/>
              <a:gd name="connsiteX57" fmla="*/ 2228850 w 2886075"/>
              <a:gd name="connsiteY57" fmla="*/ 285750 h 1733550"/>
              <a:gd name="connsiteX58" fmla="*/ 2266950 w 2886075"/>
              <a:gd name="connsiteY58" fmla="*/ 342900 h 1733550"/>
              <a:gd name="connsiteX59" fmla="*/ 2286000 w 2886075"/>
              <a:gd name="connsiteY59" fmla="*/ 419100 h 1733550"/>
              <a:gd name="connsiteX60" fmla="*/ 2314575 w 2886075"/>
              <a:gd name="connsiteY60" fmla="*/ 476250 h 1733550"/>
              <a:gd name="connsiteX61" fmla="*/ 2333625 w 2886075"/>
              <a:gd name="connsiteY61" fmla="*/ 609600 h 1733550"/>
              <a:gd name="connsiteX62" fmla="*/ 2352675 w 2886075"/>
              <a:gd name="connsiteY62" fmla="*/ 638175 h 1733550"/>
              <a:gd name="connsiteX63" fmla="*/ 2362200 w 2886075"/>
              <a:gd name="connsiteY63" fmla="*/ 666750 h 1733550"/>
              <a:gd name="connsiteX64" fmla="*/ 2381250 w 2886075"/>
              <a:gd name="connsiteY64" fmla="*/ 695325 h 1733550"/>
              <a:gd name="connsiteX65" fmla="*/ 2409825 w 2886075"/>
              <a:gd name="connsiteY65" fmla="*/ 752475 h 1733550"/>
              <a:gd name="connsiteX66" fmla="*/ 2438400 w 2886075"/>
              <a:gd name="connsiteY66" fmla="*/ 771525 h 1733550"/>
              <a:gd name="connsiteX67" fmla="*/ 2447925 w 2886075"/>
              <a:gd name="connsiteY67" fmla="*/ 800100 h 1733550"/>
              <a:gd name="connsiteX68" fmla="*/ 2457450 w 2886075"/>
              <a:gd name="connsiteY68" fmla="*/ 857250 h 1733550"/>
              <a:gd name="connsiteX69" fmla="*/ 2495550 w 2886075"/>
              <a:gd name="connsiteY69" fmla="*/ 914400 h 1733550"/>
              <a:gd name="connsiteX70" fmla="*/ 2552700 w 2886075"/>
              <a:gd name="connsiteY70" fmla="*/ 981075 h 1733550"/>
              <a:gd name="connsiteX71" fmla="*/ 2562225 w 2886075"/>
              <a:gd name="connsiteY71" fmla="*/ 1009650 h 1733550"/>
              <a:gd name="connsiteX72" fmla="*/ 2609850 w 2886075"/>
              <a:gd name="connsiteY72" fmla="*/ 1066800 h 1733550"/>
              <a:gd name="connsiteX73" fmla="*/ 2619375 w 2886075"/>
              <a:gd name="connsiteY73" fmla="*/ 1104900 h 1733550"/>
              <a:gd name="connsiteX74" fmla="*/ 2647950 w 2886075"/>
              <a:gd name="connsiteY74" fmla="*/ 1133475 h 1733550"/>
              <a:gd name="connsiteX75" fmla="*/ 2667000 w 2886075"/>
              <a:gd name="connsiteY75" fmla="*/ 1162050 h 1733550"/>
              <a:gd name="connsiteX76" fmla="*/ 2686050 w 2886075"/>
              <a:gd name="connsiteY76" fmla="*/ 1200150 h 1733550"/>
              <a:gd name="connsiteX77" fmla="*/ 2724150 w 2886075"/>
              <a:gd name="connsiteY77" fmla="*/ 1257300 h 1733550"/>
              <a:gd name="connsiteX78" fmla="*/ 2733675 w 2886075"/>
              <a:gd name="connsiteY78" fmla="*/ 1285875 h 1733550"/>
              <a:gd name="connsiteX79" fmla="*/ 2752725 w 2886075"/>
              <a:gd name="connsiteY79" fmla="*/ 1314450 h 1733550"/>
              <a:gd name="connsiteX80" fmla="*/ 2781300 w 2886075"/>
              <a:gd name="connsiteY80" fmla="*/ 1362075 h 1733550"/>
              <a:gd name="connsiteX81" fmla="*/ 2819400 w 2886075"/>
              <a:gd name="connsiteY81" fmla="*/ 1419225 h 1733550"/>
              <a:gd name="connsiteX82" fmla="*/ 2828925 w 2886075"/>
              <a:gd name="connsiteY82" fmla="*/ 1447800 h 1733550"/>
              <a:gd name="connsiteX83" fmla="*/ 2847975 w 2886075"/>
              <a:gd name="connsiteY83" fmla="*/ 1476375 h 1733550"/>
              <a:gd name="connsiteX84" fmla="*/ 2867025 w 2886075"/>
              <a:gd name="connsiteY84" fmla="*/ 1533525 h 1733550"/>
              <a:gd name="connsiteX85" fmla="*/ 2876550 w 2886075"/>
              <a:gd name="connsiteY85" fmla="*/ 1562100 h 1733550"/>
              <a:gd name="connsiteX86" fmla="*/ 2886075 w 2886075"/>
              <a:gd name="connsiteY86" fmla="*/ 1590675 h 1733550"/>
              <a:gd name="connsiteX87" fmla="*/ 2886075 w 2886075"/>
              <a:gd name="connsiteY87" fmla="*/ 1619250 h 1733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</a:cxnLst>
            <a:rect l="l" t="t" r="r" b="b"/>
            <a:pathLst>
              <a:path w="2886075" h="1733550">
                <a:moveTo>
                  <a:pt x="0" y="1733550"/>
                </a:moveTo>
                <a:cubicBezTo>
                  <a:pt x="31750" y="1724025"/>
                  <a:pt x="63221" y="1713516"/>
                  <a:pt x="95250" y="1704975"/>
                </a:cubicBezTo>
                <a:cubicBezTo>
                  <a:pt x="110893" y="1700804"/>
                  <a:pt x="127071" y="1698962"/>
                  <a:pt x="142875" y="1695450"/>
                </a:cubicBezTo>
                <a:cubicBezTo>
                  <a:pt x="263939" y="1668547"/>
                  <a:pt x="84961" y="1705128"/>
                  <a:pt x="228600" y="1676400"/>
                </a:cubicBezTo>
                <a:cubicBezTo>
                  <a:pt x="238125" y="1670050"/>
                  <a:pt x="246936" y="1662470"/>
                  <a:pt x="257175" y="1657350"/>
                </a:cubicBezTo>
                <a:cubicBezTo>
                  <a:pt x="266155" y="1652860"/>
                  <a:pt x="276973" y="1652701"/>
                  <a:pt x="285750" y="1647825"/>
                </a:cubicBezTo>
                <a:cubicBezTo>
                  <a:pt x="305764" y="1636706"/>
                  <a:pt x="342900" y="1609725"/>
                  <a:pt x="342900" y="1609725"/>
                </a:cubicBezTo>
                <a:cubicBezTo>
                  <a:pt x="349250" y="1590675"/>
                  <a:pt x="345242" y="1563714"/>
                  <a:pt x="361950" y="1552575"/>
                </a:cubicBezTo>
                <a:cubicBezTo>
                  <a:pt x="432896" y="1505277"/>
                  <a:pt x="345761" y="1566066"/>
                  <a:pt x="419100" y="1504950"/>
                </a:cubicBezTo>
                <a:cubicBezTo>
                  <a:pt x="427894" y="1497621"/>
                  <a:pt x="438150" y="1492250"/>
                  <a:pt x="447675" y="1485900"/>
                </a:cubicBezTo>
                <a:cubicBezTo>
                  <a:pt x="454025" y="1476375"/>
                  <a:pt x="457786" y="1464476"/>
                  <a:pt x="466725" y="1457325"/>
                </a:cubicBezTo>
                <a:cubicBezTo>
                  <a:pt x="474565" y="1451053"/>
                  <a:pt x="491571" y="1457122"/>
                  <a:pt x="495300" y="1447800"/>
                </a:cubicBezTo>
                <a:cubicBezTo>
                  <a:pt x="537552" y="1342171"/>
                  <a:pt x="484692" y="1392817"/>
                  <a:pt x="514350" y="1333500"/>
                </a:cubicBezTo>
                <a:cubicBezTo>
                  <a:pt x="541214" y="1279772"/>
                  <a:pt x="563310" y="1298160"/>
                  <a:pt x="609600" y="1228725"/>
                </a:cubicBezTo>
                <a:cubicBezTo>
                  <a:pt x="615950" y="1219200"/>
                  <a:pt x="623530" y="1210389"/>
                  <a:pt x="628650" y="1200150"/>
                </a:cubicBezTo>
                <a:cubicBezTo>
                  <a:pt x="636296" y="1184857"/>
                  <a:pt x="638638" y="1167024"/>
                  <a:pt x="647700" y="1152525"/>
                </a:cubicBezTo>
                <a:cubicBezTo>
                  <a:pt x="654839" y="1141102"/>
                  <a:pt x="666750" y="1133475"/>
                  <a:pt x="676275" y="1123950"/>
                </a:cubicBezTo>
                <a:cubicBezTo>
                  <a:pt x="679450" y="1114425"/>
                  <a:pt x="680819" y="1104092"/>
                  <a:pt x="685800" y="1095375"/>
                </a:cubicBezTo>
                <a:cubicBezTo>
                  <a:pt x="693676" y="1081592"/>
                  <a:pt x="705148" y="1070193"/>
                  <a:pt x="714375" y="1057275"/>
                </a:cubicBezTo>
                <a:cubicBezTo>
                  <a:pt x="721029" y="1047960"/>
                  <a:pt x="727745" y="1038639"/>
                  <a:pt x="733425" y="1028700"/>
                </a:cubicBezTo>
                <a:cubicBezTo>
                  <a:pt x="740470" y="1016372"/>
                  <a:pt x="746882" y="1003651"/>
                  <a:pt x="752475" y="990600"/>
                </a:cubicBezTo>
                <a:cubicBezTo>
                  <a:pt x="756430" y="981372"/>
                  <a:pt x="757510" y="971005"/>
                  <a:pt x="762000" y="962025"/>
                </a:cubicBezTo>
                <a:cubicBezTo>
                  <a:pt x="767120" y="951786"/>
                  <a:pt x="776401" y="943911"/>
                  <a:pt x="781050" y="933450"/>
                </a:cubicBezTo>
                <a:cubicBezTo>
                  <a:pt x="814459" y="858281"/>
                  <a:pt x="777270" y="891520"/>
                  <a:pt x="828675" y="857250"/>
                </a:cubicBezTo>
                <a:cubicBezTo>
                  <a:pt x="835025" y="847725"/>
                  <a:pt x="842605" y="838914"/>
                  <a:pt x="847725" y="828675"/>
                </a:cubicBezTo>
                <a:cubicBezTo>
                  <a:pt x="852215" y="819695"/>
                  <a:pt x="852374" y="808877"/>
                  <a:pt x="857250" y="800100"/>
                </a:cubicBezTo>
                <a:cubicBezTo>
                  <a:pt x="868369" y="780086"/>
                  <a:pt x="888110" y="764670"/>
                  <a:pt x="895350" y="742950"/>
                </a:cubicBezTo>
                <a:cubicBezTo>
                  <a:pt x="898525" y="733425"/>
                  <a:pt x="898603" y="722215"/>
                  <a:pt x="904875" y="714375"/>
                </a:cubicBezTo>
                <a:cubicBezTo>
                  <a:pt x="912026" y="705436"/>
                  <a:pt x="923925" y="701675"/>
                  <a:pt x="933450" y="695325"/>
                </a:cubicBezTo>
                <a:cubicBezTo>
                  <a:pt x="984250" y="619125"/>
                  <a:pt x="917575" y="711200"/>
                  <a:pt x="981075" y="647700"/>
                </a:cubicBezTo>
                <a:cubicBezTo>
                  <a:pt x="989170" y="639605"/>
                  <a:pt x="991186" y="626276"/>
                  <a:pt x="1000125" y="619125"/>
                </a:cubicBezTo>
                <a:cubicBezTo>
                  <a:pt x="1007965" y="612853"/>
                  <a:pt x="1019923" y="614476"/>
                  <a:pt x="1028700" y="609600"/>
                </a:cubicBezTo>
                <a:cubicBezTo>
                  <a:pt x="1048714" y="598481"/>
                  <a:pt x="1085850" y="571500"/>
                  <a:pt x="1085850" y="571500"/>
                </a:cubicBezTo>
                <a:cubicBezTo>
                  <a:pt x="1104581" y="543403"/>
                  <a:pt x="1105973" y="537269"/>
                  <a:pt x="1133475" y="514350"/>
                </a:cubicBezTo>
                <a:cubicBezTo>
                  <a:pt x="1142269" y="507021"/>
                  <a:pt x="1152525" y="501650"/>
                  <a:pt x="1162050" y="495300"/>
                </a:cubicBezTo>
                <a:cubicBezTo>
                  <a:pt x="1184388" y="428287"/>
                  <a:pt x="1150825" y="506525"/>
                  <a:pt x="1209675" y="447675"/>
                </a:cubicBezTo>
                <a:cubicBezTo>
                  <a:pt x="1216775" y="440575"/>
                  <a:pt x="1214710" y="428080"/>
                  <a:pt x="1219200" y="419100"/>
                </a:cubicBezTo>
                <a:cubicBezTo>
                  <a:pt x="1224320" y="408861"/>
                  <a:pt x="1229635" y="398063"/>
                  <a:pt x="1238250" y="390525"/>
                </a:cubicBezTo>
                <a:cubicBezTo>
                  <a:pt x="1255480" y="375448"/>
                  <a:pt x="1279211" y="368614"/>
                  <a:pt x="1295400" y="352425"/>
                </a:cubicBezTo>
                <a:cubicBezTo>
                  <a:pt x="1378882" y="268943"/>
                  <a:pt x="1272984" y="371105"/>
                  <a:pt x="1352550" y="304800"/>
                </a:cubicBezTo>
                <a:cubicBezTo>
                  <a:pt x="1362898" y="296176"/>
                  <a:pt x="1370777" y="284849"/>
                  <a:pt x="1381125" y="276225"/>
                </a:cubicBezTo>
                <a:cubicBezTo>
                  <a:pt x="1405744" y="255709"/>
                  <a:pt x="1409636" y="257196"/>
                  <a:pt x="1438275" y="247650"/>
                </a:cubicBezTo>
                <a:cubicBezTo>
                  <a:pt x="1479481" y="185841"/>
                  <a:pt x="1429186" y="247401"/>
                  <a:pt x="1495425" y="209550"/>
                </a:cubicBezTo>
                <a:cubicBezTo>
                  <a:pt x="1507121" y="202867"/>
                  <a:pt x="1513652" y="189599"/>
                  <a:pt x="1524000" y="180975"/>
                </a:cubicBezTo>
                <a:cubicBezTo>
                  <a:pt x="1532794" y="173646"/>
                  <a:pt x="1543050" y="168275"/>
                  <a:pt x="1552575" y="161925"/>
                </a:cubicBezTo>
                <a:cubicBezTo>
                  <a:pt x="1555750" y="152400"/>
                  <a:pt x="1555000" y="140450"/>
                  <a:pt x="1562100" y="133350"/>
                </a:cubicBezTo>
                <a:cubicBezTo>
                  <a:pt x="1578289" y="117161"/>
                  <a:pt x="1600200" y="107950"/>
                  <a:pt x="1619250" y="95250"/>
                </a:cubicBezTo>
                <a:cubicBezTo>
                  <a:pt x="1628775" y="88900"/>
                  <a:pt x="1636965" y="79820"/>
                  <a:pt x="1647825" y="76200"/>
                </a:cubicBezTo>
                <a:cubicBezTo>
                  <a:pt x="1657350" y="73025"/>
                  <a:pt x="1667420" y="71165"/>
                  <a:pt x="1676400" y="66675"/>
                </a:cubicBezTo>
                <a:cubicBezTo>
                  <a:pt x="1738726" y="35512"/>
                  <a:pt x="1670353" y="61181"/>
                  <a:pt x="1733550" y="19050"/>
                </a:cubicBezTo>
                <a:cubicBezTo>
                  <a:pt x="1741749" y="13584"/>
                  <a:pt x="1795144" y="1270"/>
                  <a:pt x="1800225" y="0"/>
                </a:cubicBezTo>
                <a:cubicBezTo>
                  <a:pt x="1841500" y="3175"/>
                  <a:pt x="1883362" y="1896"/>
                  <a:pt x="1924050" y="9525"/>
                </a:cubicBezTo>
                <a:cubicBezTo>
                  <a:pt x="1935302" y="11635"/>
                  <a:pt x="1942386" y="23455"/>
                  <a:pt x="1952625" y="28575"/>
                </a:cubicBezTo>
                <a:cubicBezTo>
                  <a:pt x="1961605" y="33065"/>
                  <a:pt x="1971675" y="34925"/>
                  <a:pt x="1981200" y="38100"/>
                </a:cubicBezTo>
                <a:cubicBezTo>
                  <a:pt x="2025650" y="104775"/>
                  <a:pt x="2000250" y="82550"/>
                  <a:pt x="2047875" y="114300"/>
                </a:cubicBezTo>
                <a:cubicBezTo>
                  <a:pt x="2100164" y="192733"/>
                  <a:pt x="2031797" y="102853"/>
                  <a:pt x="2095500" y="152400"/>
                </a:cubicBezTo>
                <a:cubicBezTo>
                  <a:pt x="2183248" y="220649"/>
                  <a:pt x="2128144" y="185857"/>
                  <a:pt x="2171700" y="238125"/>
                </a:cubicBezTo>
                <a:cubicBezTo>
                  <a:pt x="2194619" y="265627"/>
                  <a:pt x="2200753" y="267019"/>
                  <a:pt x="2228850" y="285750"/>
                </a:cubicBezTo>
                <a:cubicBezTo>
                  <a:pt x="2251498" y="353694"/>
                  <a:pt x="2219384" y="271551"/>
                  <a:pt x="2266950" y="342900"/>
                </a:cubicBezTo>
                <a:cubicBezTo>
                  <a:pt x="2275659" y="355964"/>
                  <a:pt x="2284076" y="411406"/>
                  <a:pt x="2286000" y="419100"/>
                </a:cubicBezTo>
                <a:cubicBezTo>
                  <a:pt x="2293887" y="450648"/>
                  <a:pt x="2295951" y="448314"/>
                  <a:pt x="2314575" y="476250"/>
                </a:cubicBezTo>
                <a:cubicBezTo>
                  <a:pt x="2316255" y="493048"/>
                  <a:pt x="2320114" y="578075"/>
                  <a:pt x="2333625" y="609600"/>
                </a:cubicBezTo>
                <a:cubicBezTo>
                  <a:pt x="2338134" y="620122"/>
                  <a:pt x="2347555" y="627936"/>
                  <a:pt x="2352675" y="638175"/>
                </a:cubicBezTo>
                <a:cubicBezTo>
                  <a:pt x="2357165" y="647155"/>
                  <a:pt x="2357710" y="657770"/>
                  <a:pt x="2362200" y="666750"/>
                </a:cubicBezTo>
                <a:cubicBezTo>
                  <a:pt x="2367320" y="676989"/>
                  <a:pt x="2376130" y="685086"/>
                  <a:pt x="2381250" y="695325"/>
                </a:cubicBezTo>
                <a:cubicBezTo>
                  <a:pt x="2396744" y="726313"/>
                  <a:pt x="2382528" y="725178"/>
                  <a:pt x="2409825" y="752475"/>
                </a:cubicBezTo>
                <a:cubicBezTo>
                  <a:pt x="2417920" y="760570"/>
                  <a:pt x="2428875" y="765175"/>
                  <a:pt x="2438400" y="771525"/>
                </a:cubicBezTo>
                <a:cubicBezTo>
                  <a:pt x="2441575" y="781050"/>
                  <a:pt x="2445747" y="790299"/>
                  <a:pt x="2447925" y="800100"/>
                </a:cubicBezTo>
                <a:cubicBezTo>
                  <a:pt x="2452115" y="818953"/>
                  <a:pt x="2450022" y="839423"/>
                  <a:pt x="2457450" y="857250"/>
                </a:cubicBezTo>
                <a:cubicBezTo>
                  <a:pt x="2466256" y="878384"/>
                  <a:pt x="2482850" y="895350"/>
                  <a:pt x="2495550" y="914400"/>
                </a:cubicBezTo>
                <a:cubicBezTo>
                  <a:pt x="2524563" y="957919"/>
                  <a:pt x="2506505" y="934880"/>
                  <a:pt x="2552700" y="981075"/>
                </a:cubicBezTo>
                <a:cubicBezTo>
                  <a:pt x="2555875" y="990600"/>
                  <a:pt x="2557735" y="1000670"/>
                  <a:pt x="2562225" y="1009650"/>
                </a:cubicBezTo>
                <a:cubicBezTo>
                  <a:pt x="2575486" y="1036172"/>
                  <a:pt x="2588784" y="1045734"/>
                  <a:pt x="2609850" y="1066800"/>
                </a:cubicBezTo>
                <a:cubicBezTo>
                  <a:pt x="2613025" y="1079500"/>
                  <a:pt x="2612880" y="1093534"/>
                  <a:pt x="2619375" y="1104900"/>
                </a:cubicBezTo>
                <a:cubicBezTo>
                  <a:pt x="2626058" y="1116596"/>
                  <a:pt x="2639326" y="1123127"/>
                  <a:pt x="2647950" y="1133475"/>
                </a:cubicBezTo>
                <a:cubicBezTo>
                  <a:pt x="2655279" y="1142269"/>
                  <a:pt x="2661320" y="1152111"/>
                  <a:pt x="2667000" y="1162050"/>
                </a:cubicBezTo>
                <a:cubicBezTo>
                  <a:pt x="2674045" y="1174378"/>
                  <a:pt x="2678745" y="1187974"/>
                  <a:pt x="2686050" y="1200150"/>
                </a:cubicBezTo>
                <a:cubicBezTo>
                  <a:pt x="2697830" y="1219783"/>
                  <a:pt x="2716910" y="1235580"/>
                  <a:pt x="2724150" y="1257300"/>
                </a:cubicBezTo>
                <a:cubicBezTo>
                  <a:pt x="2727325" y="1266825"/>
                  <a:pt x="2729185" y="1276895"/>
                  <a:pt x="2733675" y="1285875"/>
                </a:cubicBezTo>
                <a:cubicBezTo>
                  <a:pt x="2738795" y="1296114"/>
                  <a:pt x="2746658" y="1304742"/>
                  <a:pt x="2752725" y="1314450"/>
                </a:cubicBezTo>
                <a:cubicBezTo>
                  <a:pt x="2762537" y="1330149"/>
                  <a:pt x="2771361" y="1346456"/>
                  <a:pt x="2781300" y="1362075"/>
                </a:cubicBezTo>
                <a:cubicBezTo>
                  <a:pt x="2793592" y="1381391"/>
                  <a:pt x="2812160" y="1397505"/>
                  <a:pt x="2819400" y="1419225"/>
                </a:cubicBezTo>
                <a:cubicBezTo>
                  <a:pt x="2822575" y="1428750"/>
                  <a:pt x="2824435" y="1438820"/>
                  <a:pt x="2828925" y="1447800"/>
                </a:cubicBezTo>
                <a:cubicBezTo>
                  <a:pt x="2834045" y="1458039"/>
                  <a:pt x="2843326" y="1465914"/>
                  <a:pt x="2847975" y="1476375"/>
                </a:cubicBezTo>
                <a:cubicBezTo>
                  <a:pt x="2856130" y="1494725"/>
                  <a:pt x="2860675" y="1514475"/>
                  <a:pt x="2867025" y="1533525"/>
                </a:cubicBezTo>
                <a:lnTo>
                  <a:pt x="2876550" y="1562100"/>
                </a:lnTo>
                <a:cubicBezTo>
                  <a:pt x="2879725" y="1571625"/>
                  <a:pt x="2886075" y="1580635"/>
                  <a:pt x="2886075" y="1590675"/>
                </a:cubicBezTo>
                <a:lnTo>
                  <a:pt x="2886075" y="1619250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313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EE6A2E-AFBD-47DF-9A1B-364B0E60E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Presenting data: chart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7C7551-9435-4220-BA45-2683471C43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9301" y="925968"/>
            <a:ext cx="7165365" cy="5037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4597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8C2442-BD19-48D7-A2FC-181610182D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Probability Distribution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46B4E0-B241-48FB-9B84-ECA4C6B59B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7295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630373-F6CC-4154-839A-118ED9604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Probability distribution terminology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0DDBF3-A04F-4FF9-9E89-1EAD5EF87A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Probability is the measure of the likelihood that an event will occur in a random experiment. It is quantified as a number between 0 and 1</a:t>
            </a:r>
          </a:p>
          <a:p>
            <a:r>
              <a:rPr lang="en-US" dirty="0"/>
              <a:t>A random experiment is a physical situation whose outcome cannot be predicted until it is observed</a:t>
            </a:r>
          </a:p>
          <a:p>
            <a:r>
              <a:rPr lang="en-US" dirty="0"/>
              <a:t>A sample space, is a set of all possible outcomes of a random experiment</a:t>
            </a:r>
          </a:p>
        </p:txBody>
      </p:sp>
    </p:spTree>
    <p:extLst>
      <p:ext uri="{BB962C8B-B14F-4D97-AF65-F5344CB8AC3E}">
        <p14:creationId xmlns:p14="http://schemas.microsoft.com/office/powerpoint/2010/main" val="38022694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C73033-B672-4ED9-8B26-28F908B1CE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fontAlgn="base"/>
            <a:r>
              <a:rPr lang="en-US" b="0" dirty="0">
                <a:effectLst/>
                <a:latin typeface="+mj-lt"/>
              </a:rPr>
              <a:t>A sample will form a </a:t>
            </a:r>
            <a:r>
              <a:rPr lang="en-US" b="1" dirty="0">
                <a:effectLst/>
                <a:latin typeface="+mj-lt"/>
              </a:rPr>
              <a:t>distribution</a:t>
            </a:r>
          </a:p>
          <a:p>
            <a:pPr algn="l" fontAlgn="base"/>
            <a:r>
              <a:rPr lang="en-US" b="0" dirty="0">
                <a:effectLst/>
                <a:latin typeface="+mj-lt"/>
              </a:rPr>
              <a:t>The distribution provides a </a:t>
            </a:r>
            <a:r>
              <a:rPr lang="en-US" b="1" dirty="0">
                <a:effectLst/>
                <a:latin typeface="+mj-lt"/>
              </a:rPr>
              <a:t>parameterized mathematical function</a:t>
            </a:r>
            <a:r>
              <a:rPr lang="en-US" b="0" dirty="0">
                <a:effectLst/>
                <a:latin typeface="+mj-lt"/>
              </a:rPr>
              <a:t> that can be used to calculate the probability for any individual observation from the sample space</a:t>
            </a:r>
          </a:p>
          <a:p>
            <a:pPr algn="l" fontAlgn="base"/>
            <a:r>
              <a:rPr lang="en-US" dirty="0">
                <a:latin typeface="+mj-lt"/>
              </a:rPr>
              <a:t>Data type:</a:t>
            </a:r>
          </a:p>
          <a:p>
            <a:pPr lvl="1" fontAlgn="base"/>
            <a:r>
              <a:rPr lang="en-US" dirty="0">
                <a:latin typeface="+mj-lt"/>
              </a:rPr>
              <a:t>Discrete: take only specified values</a:t>
            </a:r>
          </a:p>
          <a:p>
            <a:pPr lvl="1" fontAlgn="base"/>
            <a:r>
              <a:rPr lang="en-US" dirty="0">
                <a:latin typeface="+mj-lt"/>
              </a:rPr>
              <a:t>Continuous: take any value within a given range</a:t>
            </a:r>
          </a:p>
          <a:p>
            <a:endParaRPr lang="en-US" dirty="0">
              <a:latin typeface="+mj-lt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EB2999-7A52-49AF-B5D0-158B59DC3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Probability distribution terminology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5979969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73B421-7715-4313-B3B3-1145844310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data distribution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0B3315-751D-4C6D-B39A-A0C6AE9449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Many data conform to well-known and well-understood mathematical functions</a:t>
            </a:r>
          </a:p>
          <a:p>
            <a:pPr lvl="1"/>
            <a:r>
              <a:rPr lang="en-US" b="1" dirty="0"/>
              <a:t>Bernoulli</a:t>
            </a:r>
            <a:r>
              <a:rPr lang="en-US" dirty="0"/>
              <a:t>: two possible values, </a:t>
            </a:r>
            <a:r>
              <a:rPr lang="en-US" dirty="0" err="1"/>
              <a:t>eg.</a:t>
            </a:r>
            <a:r>
              <a:rPr lang="en-US" dirty="0"/>
              <a:t> 0/1, success/fail, </a:t>
            </a:r>
            <a:r>
              <a:rPr lang="en-US" dirty="0" err="1"/>
              <a:t>etc</a:t>
            </a:r>
            <a:endParaRPr lang="en-US" dirty="0"/>
          </a:p>
          <a:p>
            <a:pPr lvl="1"/>
            <a:r>
              <a:rPr lang="en-US" b="1" dirty="0"/>
              <a:t>Uniform</a:t>
            </a:r>
            <a:r>
              <a:rPr lang="en-US" dirty="0"/>
              <a:t>: finite number of values are equally likely to be observed, </a:t>
            </a:r>
            <a:r>
              <a:rPr lang="en-US" dirty="0" err="1"/>
              <a:t>eg.</a:t>
            </a:r>
            <a:r>
              <a:rPr lang="en-US" dirty="0"/>
              <a:t> rolling dice</a:t>
            </a:r>
          </a:p>
          <a:p>
            <a:pPr lvl="1"/>
            <a:r>
              <a:rPr lang="en-US" b="1" dirty="0"/>
              <a:t>Binomial</a:t>
            </a:r>
            <a:r>
              <a:rPr lang="en-US" dirty="0"/>
              <a:t>: </a:t>
            </a:r>
            <a:r>
              <a:rPr lang="en-US" i="1" dirty="0"/>
              <a:t>n</a:t>
            </a:r>
            <a:r>
              <a:rPr lang="en-US" dirty="0"/>
              <a:t> times random experiment of Bernoulli</a:t>
            </a:r>
            <a:endParaRPr lang="en-US" b="1" dirty="0"/>
          </a:p>
          <a:p>
            <a:pPr lvl="1"/>
            <a:r>
              <a:rPr lang="en-US" b="1" dirty="0"/>
              <a:t>Normal</a:t>
            </a:r>
            <a:r>
              <a:rPr lang="en-US" dirty="0"/>
              <a:t>: represents the behavior of most of the situations in the universe</a:t>
            </a:r>
          </a:p>
          <a:p>
            <a:pPr lvl="1"/>
            <a:r>
              <a:rPr lang="en-US" dirty="0"/>
              <a:t>Chi-square, Poisson, Gamma, Exponential, </a:t>
            </a:r>
            <a:r>
              <a:rPr lang="en-US" dirty="0" err="1"/>
              <a:t>etc</a:t>
            </a:r>
            <a:r>
              <a:rPr lang="en-US" dirty="0"/>
              <a:t>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AD2CE4-4BEB-4D8E-98BA-9367C55A7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9/4/20XX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3C6422-8752-4FF0-9407-2DB57A3845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9A2F6D-3C9A-47CB-BE1E-041F4E957F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44191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7D363F-1197-4404-910B-B9042423AE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 (</a:t>
            </a:r>
            <a:r>
              <a:rPr lang="en-US" b="1" dirty="0"/>
              <a:t>z</a:t>
            </a:r>
            <a:r>
              <a:rPr lang="en-US" dirty="0"/>
              <a:t>) distribution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8CA5B8E-FCB0-430E-9C69-1AB8A47EEC37}"/>
              </a:ext>
            </a:extLst>
          </p:cNvPr>
          <p:cNvSpPr txBox="1"/>
          <p:nvPr/>
        </p:nvSpPr>
        <p:spPr>
          <a:xfrm>
            <a:off x="3935897" y="5017460"/>
            <a:ext cx="169627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Median</a:t>
            </a:r>
          </a:p>
          <a:p>
            <a:r>
              <a:rPr lang="en-US" sz="1600" dirty="0"/>
              <a:t>Mean</a:t>
            </a:r>
          </a:p>
          <a:p>
            <a:r>
              <a:rPr lang="en-US" sz="1600" dirty="0"/>
              <a:t>Mode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94C0970-0187-46EF-88FE-F372DD0A0464}"/>
              </a:ext>
            </a:extLst>
          </p:cNvPr>
          <p:cNvSpPr txBox="1"/>
          <p:nvPr/>
        </p:nvSpPr>
        <p:spPr>
          <a:xfrm>
            <a:off x="1338470" y="5089724"/>
            <a:ext cx="16962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Outliers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AC9F14E-E6A2-4E7B-AD7A-A8ABA9CD8E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6014" b="55314"/>
          <a:stretch/>
        </p:blipFill>
        <p:spPr>
          <a:xfrm>
            <a:off x="689112" y="1963704"/>
            <a:ext cx="5923722" cy="2758109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82C37EA-7960-4A4A-AC60-1056EE9E69F5}"/>
              </a:ext>
            </a:extLst>
          </p:cNvPr>
          <p:cNvCxnSpPr>
            <a:cxnSpLocks/>
          </p:cNvCxnSpPr>
          <p:nvPr/>
        </p:nvCxnSpPr>
        <p:spPr>
          <a:xfrm flipH="1" flipV="1">
            <a:off x="3366052" y="4320209"/>
            <a:ext cx="556591" cy="6493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DF7C2B2-E7C7-4886-A5C0-715C6B818C4B}"/>
              </a:ext>
            </a:extLst>
          </p:cNvPr>
          <p:cNvCxnSpPr>
            <a:cxnSpLocks/>
          </p:cNvCxnSpPr>
          <p:nvPr/>
        </p:nvCxnSpPr>
        <p:spPr>
          <a:xfrm flipH="1" flipV="1">
            <a:off x="1192696" y="4440368"/>
            <a:ext cx="556591" cy="6493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B670007B-CA23-4392-A24F-D3F2D9326094}"/>
              </a:ext>
            </a:extLst>
          </p:cNvPr>
          <p:cNvSpPr txBox="1"/>
          <p:nvPr/>
        </p:nvSpPr>
        <p:spPr>
          <a:xfrm>
            <a:off x="7089913" y="2133600"/>
            <a:ext cx="466476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Normal Distribution has:</a:t>
            </a:r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mean = median = mode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symmetry about the center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50% of values less than the mean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and 50% greater than the mean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363B655-6918-431F-A195-35A5422E9C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8725" y="5402479"/>
            <a:ext cx="3747139" cy="1029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4468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>
            <a:extLst>
              <a:ext uri="{FF2B5EF4-FFF2-40B4-BE49-F238E27FC236}">
                <a16:creationId xmlns:a16="http://schemas.microsoft.com/office/drawing/2014/main" id="{32E632CC-2A94-43A6-A2F0-15670D6758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" y="1009649"/>
            <a:ext cx="5114925" cy="5114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D43EEC9-F93B-4CEF-8546-0D47D8FAE5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7908" y="1009649"/>
            <a:ext cx="5683542" cy="511492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A9B7E2C-A478-4C82-A329-10A388A0A4C7}"/>
              </a:ext>
            </a:extLst>
          </p:cNvPr>
          <p:cNvSpPr/>
          <p:nvPr/>
        </p:nvSpPr>
        <p:spPr>
          <a:xfrm>
            <a:off x="226575" y="3076475"/>
            <a:ext cx="112475" cy="7050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095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7D363F-1197-4404-910B-B9042423AE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Student’s t distribution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30B97A60-FE60-4B48-9322-DEAFCDF1F4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1632155"/>
            <a:ext cx="5702675" cy="4540045"/>
          </a:xfrm>
        </p:spPr>
        <p:txBody>
          <a:bodyPr>
            <a:normAutofit fontScale="62500" lnSpcReduction="20000"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Avenir Next LT Pro (Body)"/>
              </a:rPr>
              <a:t>Like a standard normal distribution (or z-distribution), the </a:t>
            </a:r>
            <a:r>
              <a:rPr lang="en-US" b="0" i="1" dirty="0">
                <a:solidFill>
                  <a:srgbClr val="333333"/>
                </a:solidFill>
                <a:effectLst/>
                <a:latin typeface="Avenir Next LT Pro (Body)"/>
              </a:rPr>
              <a:t>t-</a:t>
            </a:r>
            <a:r>
              <a:rPr lang="en-US" b="0" i="0" dirty="0">
                <a:solidFill>
                  <a:srgbClr val="333333"/>
                </a:solidFill>
                <a:effectLst/>
                <a:latin typeface="Avenir Next LT Pro (Body)"/>
              </a:rPr>
              <a:t>distribution has a mean of zero.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Avenir Next LT Pro (Body)"/>
              </a:rPr>
              <a:t>The normal distribution assumes that the population standard deviation is known. The </a:t>
            </a:r>
            <a:r>
              <a:rPr lang="en-US" b="0" i="1" dirty="0">
                <a:solidFill>
                  <a:srgbClr val="333333"/>
                </a:solidFill>
                <a:effectLst/>
                <a:latin typeface="Avenir Next LT Pro (Body)"/>
              </a:rPr>
              <a:t>t-</a:t>
            </a:r>
            <a:r>
              <a:rPr lang="en-US" b="0" i="0" dirty="0">
                <a:solidFill>
                  <a:srgbClr val="333333"/>
                </a:solidFill>
                <a:effectLst/>
                <a:latin typeface="Avenir Next LT Pro (Body)"/>
              </a:rPr>
              <a:t>distribution does not make this assumption.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Avenir Next LT Pro (Body)"/>
              </a:rPr>
              <a:t>The </a:t>
            </a:r>
            <a:r>
              <a:rPr lang="en-US" b="0" i="1" dirty="0">
                <a:solidFill>
                  <a:srgbClr val="333333"/>
                </a:solidFill>
                <a:effectLst/>
                <a:latin typeface="Avenir Next LT Pro (Body)"/>
              </a:rPr>
              <a:t>t-</a:t>
            </a:r>
            <a:r>
              <a:rPr lang="en-US" b="0" i="0" dirty="0">
                <a:solidFill>
                  <a:srgbClr val="333333"/>
                </a:solidFill>
                <a:effectLst/>
                <a:latin typeface="Avenir Next LT Pro (Body)"/>
              </a:rPr>
              <a:t>distribution is defined by the </a:t>
            </a:r>
            <a:r>
              <a:rPr lang="en-US" b="0" i="1" dirty="0">
                <a:solidFill>
                  <a:srgbClr val="333333"/>
                </a:solidFill>
                <a:effectLst/>
                <a:latin typeface="Avenir Next LT Pro (Body)"/>
              </a:rPr>
              <a:t>degrees of freedom</a:t>
            </a:r>
            <a:r>
              <a:rPr lang="en-US" b="0" i="0" dirty="0">
                <a:solidFill>
                  <a:srgbClr val="333333"/>
                </a:solidFill>
                <a:effectLst/>
                <a:latin typeface="Avenir Next LT Pro (Body)"/>
              </a:rPr>
              <a:t>. These are related to the sample size.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Avenir Next LT Pro (Body)"/>
              </a:rPr>
              <a:t>The </a:t>
            </a:r>
            <a:r>
              <a:rPr lang="en-US" b="0" i="1" dirty="0">
                <a:solidFill>
                  <a:srgbClr val="333333"/>
                </a:solidFill>
                <a:effectLst/>
                <a:latin typeface="Avenir Next LT Pro (Body)"/>
              </a:rPr>
              <a:t>t-</a:t>
            </a:r>
            <a:r>
              <a:rPr lang="en-US" b="0" i="0" dirty="0">
                <a:solidFill>
                  <a:srgbClr val="333333"/>
                </a:solidFill>
                <a:effectLst/>
                <a:latin typeface="Avenir Next LT Pro (Body)"/>
              </a:rPr>
              <a:t>distribution is most useful for small sample sizes, when the population standard deviation is not known, or both.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Avenir Next LT Pro (Body)"/>
              </a:rPr>
              <a:t>As the sample size increases, the </a:t>
            </a:r>
            <a:r>
              <a:rPr lang="en-US" b="0" i="1" dirty="0">
                <a:solidFill>
                  <a:srgbClr val="333333"/>
                </a:solidFill>
                <a:effectLst/>
                <a:latin typeface="Avenir Next LT Pro (Body)"/>
              </a:rPr>
              <a:t>t-</a:t>
            </a:r>
            <a:r>
              <a:rPr lang="en-US" b="0" i="0" dirty="0">
                <a:solidFill>
                  <a:srgbClr val="333333"/>
                </a:solidFill>
                <a:effectLst/>
                <a:latin typeface="Avenir Next LT Pro (Body)"/>
              </a:rPr>
              <a:t>distribution becomes more similar to a normal distribution.</a:t>
            </a:r>
          </a:p>
          <a:p>
            <a:pPr marL="0" indent="0">
              <a:buNone/>
            </a:pPr>
            <a:r>
              <a:rPr lang="en-US" dirty="0">
                <a:latin typeface="Avenir Next LT Pro (Body)"/>
              </a:rPr>
              <a:t> </a:t>
            </a:r>
          </a:p>
        </p:txBody>
      </p:sp>
      <p:pic>
        <p:nvPicPr>
          <p:cNvPr id="2050" name="Picture 2" descr="Graph comparing the standard normal (z) distribution with multiple t distributions, each with different degrees of freedom">
            <a:extLst>
              <a:ext uri="{FF2B5EF4-FFF2-40B4-BE49-F238E27FC236}">
                <a16:creationId xmlns:a16="http://schemas.microsoft.com/office/drawing/2014/main" id="{D0BAFC2F-F4F1-484B-AE80-2ADEB22691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0" r="886"/>
          <a:stretch/>
        </p:blipFill>
        <p:spPr bwMode="auto">
          <a:xfrm>
            <a:off x="7186959" y="1632155"/>
            <a:ext cx="4451763" cy="3924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7639A46-58C9-43AE-87F7-029C8276682A}"/>
              </a:ext>
            </a:extLst>
          </p:cNvPr>
          <p:cNvSpPr txBox="1"/>
          <p:nvPr/>
        </p:nvSpPr>
        <p:spPr>
          <a:xfrm>
            <a:off x="10652262" y="6172200"/>
            <a:ext cx="98646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1200" dirty="0"/>
              <a:t>jmp.com</a:t>
            </a:r>
          </a:p>
        </p:txBody>
      </p:sp>
    </p:spTree>
    <p:extLst>
      <p:ext uri="{BB962C8B-B14F-4D97-AF65-F5344CB8AC3E}">
        <p14:creationId xmlns:p14="http://schemas.microsoft.com/office/powerpoint/2010/main" val="21527740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7D363F-1197-4404-910B-B9042423AE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Standardized Normal distribution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D9EBBEB-ECD8-45D7-B61D-E725805ACAE3}"/>
              </a:ext>
            </a:extLst>
          </p:cNvPr>
          <p:cNvSpPr/>
          <p:nvPr/>
        </p:nvSpPr>
        <p:spPr>
          <a:xfrm rot="21438862">
            <a:off x="3860015" y="2338557"/>
            <a:ext cx="2142056" cy="19159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3F4C996-1923-43C4-8F54-A668A790D5BB}"/>
              </a:ext>
            </a:extLst>
          </p:cNvPr>
          <p:cNvSpPr/>
          <p:nvPr/>
        </p:nvSpPr>
        <p:spPr>
          <a:xfrm rot="21438862">
            <a:off x="3591162" y="2858446"/>
            <a:ext cx="2142056" cy="12300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95B44BC-CA20-446B-ADDE-579A7FFD49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6569" b="22366"/>
          <a:stretch/>
        </p:blipFill>
        <p:spPr>
          <a:xfrm>
            <a:off x="1251344" y="2736683"/>
            <a:ext cx="9588875" cy="253241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3697522-405B-4334-B77F-B1F780AEE505}"/>
              </a:ext>
            </a:extLst>
          </p:cNvPr>
          <p:cNvSpPr txBox="1"/>
          <p:nvPr/>
        </p:nvSpPr>
        <p:spPr>
          <a:xfrm>
            <a:off x="1683326" y="1785918"/>
            <a:ext cx="2262187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Normal distribution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9972D04-5FA3-4D25-82BF-78AA32555AAA}"/>
              </a:ext>
            </a:extLst>
          </p:cNvPr>
          <p:cNvSpPr txBox="1"/>
          <p:nvPr/>
        </p:nvSpPr>
        <p:spPr>
          <a:xfrm>
            <a:off x="6738730" y="1785918"/>
            <a:ext cx="2571123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Standardized </a:t>
            </a:r>
          </a:p>
          <a:p>
            <a:pPr algn="ctr"/>
            <a:r>
              <a:rPr lang="en-US" b="1" dirty="0"/>
              <a:t>Normal distribution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28F2EB73-4706-4982-AA4B-F635A06421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4160" y="2011563"/>
            <a:ext cx="1797142" cy="927148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2E88D6C-1A09-4B1C-A449-2CB21BC272FC}"/>
              </a:ext>
            </a:extLst>
          </p:cNvPr>
          <p:cNvCxnSpPr>
            <a:stCxn id="18" idx="3"/>
            <a:endCxn id="20" idx="1"/>
          </p:cNvCxnSpPr>
          <p:nvPr/>
        </p:nvCxnSpPr>
        <p:spPr>
          <a:xfrm>
            <a:off x="3945513" y="2109084"/>
            <a:ext cx="2793217" cy="0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A28BEC5-E718-4A51-A86E-A25DBFE612D0}"/>
              </a:ext>
            </a:extLst>
          </p:cNvPr>
          <p:cNvCxnSpPr>
            <a:cxnSpLocks/>
          </p:cNvCxnSpPr>
          <p:nvPr/>
        </p:nvCxnSpPr>
        <p:spPr>
          <a:xfrm>
            <a:off x="8955157" y="3836504"/>
            <a:ext cx="0" cy="1776781"/>
          </a:xfrm>
          <a:prstGeom prst="straightConnector1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CF4E4EA6-702E-4453-948A-8D2C0FD25E98}"/>
              </a:ext>
            </a:extLst>
          </p:cNvPr>
          <p:cNvSpPr txBox="1"/>
          <p:nvPr/>
        </p:nvSpPr>
        <p:spPr>
          <a:xfrm>
            <a:off x="6905449" y="5610961"/>
            <a:ext cx="4099416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Area under curve = 1</a:t>
            </a:r>
          </a:p>
          <a:p>
            <a:pPr algn="ctr"/>
            <a:r>
              <a:rPr lang="en-US" dirty="0"/>
              <a:t>(probability of all-possible events) </a:t>
            </a:r>
          </a:p>
        </p:txBody>
      </p:sp>
    </p:spTree>
    <p:extLst>
      <p:ext uri="{BB962C8B-B14F-4D97-AF65-F5344CB8AC3E}">
        <p14:creationId xmlns:p14="http://schemas.microsoft.com/office/powerpoint/2010/main" val="14450951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7D363F-1197-4404-910B-B9042423AE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7" y="77663"/>
            <a:ext cx="10980355" cy="1179576"/>
          </a:xfrm>
        </p:spPr>
        <p:txBody>
          <a:bodyPr>
            <a:noAutofit/>
          </a:bodyPr>
          <a:lstStyle/>
          <a:p>
            <a:r>
              <a:rPr lang="en-US" dirty="0"/>
              <a:t>Calculate probability: </a:t>
            </a:r>
            <a:r>
              <a:rPr lang="en-US" b="1" dirty="0"/>
              <a:t>example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7E959E7A-6E7D-4066-87F2-832948AA2E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9" y="1632155"/>
            <a:ext cx="10036136" cy="454004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i="0" dirty="0">
                <a:solidFill>
                  <a:srgbClr val="3B444F"/>
                </a:solidFill>
                <a:effectLst/>
                <a:latin typeface="+mj-lt"/>
              </a:rPr>
              <a:t>Problem</a:t>
            </a:r>
            <a:r>
              <a:rPr lang="en-US" sz="2400" b="0" i="0" dirty="0">
                <a:solidFill>
                  <a:srgbClr val="3B444F"/>
                </a:solidFill>
                <a:effectLst/>
                <a:latin typeface="+mj-lt"/>
              </a:rPr>
              <a:t>: The weights of adult-males are known to be normally distributed with a mean of 70 kgs and a standard deviation of 13 kgs. Find </a:t>
            </a:r>
            <a:r>
              <a:rPr lang="en-US" sz="2400" dirty="0">
                <a:solidFill>
                  <a:srgbClr val="3B444F"/>
                </a:solidFill>
                <a:latin typeface="+mj-lt"/>
              </a:rPr>
              <a:t>the percentage of adult-males with </a:t>
            </a:r>
            <a:r>
              <a:rPr lang="en-US" sz="2400" b="0" i="0" dirty="0">
                <a:solidFill>
                  <a:srgbClr val="3B444F"/>
                </a:solidFill>
                <a:effectLst/>
                <a:latin typeface="+mj-lt"/>
              </a:rPr>
              <a:t>weights less than 80 kgs</a:t>
            </a:r>
            <a:endParaRPr lang="en-US" sz="2400" dirty="0">
              <a:latin typeface="+mj-lt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89AA77E-1D61-4BEE-A809-8A676A31A761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8F8F8"/>
              </a:clrFrom>
              <a:clrTo>
                <a:srgbClr val="F8F8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51735" y="3134745"/>
            <a:ext cx="5291787" cy="248738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9F0B523-CC2D-4B5B-BF4E-6A233D9C55D9}"/>
              </a:ext>
            </a:extLst>
          </p:cNvPr>
          <p:cNvSpPr txBox="1"/>
          <p:nvPr/>
        </p:nvSpPr>
        <p:spPr>
          <a:xfrm>
            <a:off x="3550030" y="5464193"/>
            <a:ext cx="635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>
                <a:solidFill>
                  <a:schemeClr val="accent1"/>
                </a:solidFill>
              </a:rPr>
              <a:t>80</a:t>
            </a:r>
            <a:endParaRPr lang="en-ID" sz="800" b="1" dirty="0">
              <a:solidFill>
                <a:schemeClr val="accent1"/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9853F849-AE69-4CF7-A021-6FF3202F43F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8F8F8"/>
              </a:clrFrom>
              <a:clrTo>
                <a:srgbClr val="F8F8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303726" y="3134745"/>
            <a:ext cx="5291787" cy="248738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9A312541-6B05-4984-A1BE-94FC65599370}"/>
              </a:ext>
            </a:extLst>
          </p:cNvPr>
          <p:cNvSpPr txBox="1"/>
          <p:nvPr/>
        </p:nvSpPr>
        <p:spPr>
          <a:xfrm>
            <a:off x="8867071" y="5457843"/>
            <a:ext cx="249792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800" b="1" dirty="0"/>
              <a:t>0</a:t>
            </a:r>
            <a:endParaRPr lang="en-ID" sz="800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AD64B4E-DF66-4749-9E92-25DD05F1DFD4}"/>
              </a:ext>
            </a:extLst>
          </p:cNvPr>
          <p:cNvSpPr txBox="1"/>
          <p:nvPr/>
        </p:nvSpPr>
        <p:spPr>
          <a:xfrm>
            <a:off x="9127275" y="5457843"/>
            <a:ext cx="249792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800" b="1" dirty="0">
                <a:solidFill>
                  <a:srgbClr val="C00000"/>
                </a:solidFill>
              </a:rPr>
              <a:t>Z</a:t>
            </a:r>
            <a:endParaRPr lang="en-ID" sz="800" b="1" dirty="0">
              <a:solidFill>
                <a:srgbClr val="C0000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BDFC351-04D2-4760-9841-27EFDDD473BF}"/>
              </a:ext>
            </a:extLst>
          </p:cNvPr>
          <p:cNvSpPr txBox="1"/>
          <p:nvPr/>
        </p:nvSpPr>
        <p:spPr>
          <a:xfrm>
            <a:off x="3274863" y="5463607"/>
            <a:ext cx="348266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800" b="1" dirty="0"/>
              <a:t>70</a:t>
            </a:r>
            <a:endParaRPr lang="en-ID" sz="800" b="1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1AEF109-767E-4237-B3CC-AFF4F60F8234}"/>
              </a:ext>
            </a:extLst>
          </p:cNvPr>
          <p:cNvCxnSpPr/>
          <p:nvPr/>
        </p:nvCxnSpPr>
        <p:spPr>
          <a:xfrm>
            <a:off x="4687504" y="4090738"/>
            <a:ext cx="2935705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B9F8D847-5718-44A0-9A10-D3BDFC9A5CAB}"/>
              </a:ext>
            </a:extLst>
          </p:cNvPr>
          <p:cNvSpPr txBox="1">
            <a:spLocks/>
          </p:cNvSpPr>
          <p:nvPr/>
        </p:nvSpPr>
        <p:spPr>
          <a:xfrm>
            <a:off x="1077932" y="5732712"/>
            <a:ext cx="10036136" cy="687475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rgbClr val="3B444F"/>
                </a:solidFill>
                <a:latin typeface="+mj-lt"/>
              </a:rPr>
              <a:t>For </a:t>
            </a:r>
            <a:r>
              <a:rPr lang="en-US" sz="2000" b="1" i="1" dirty="0">
                <a:solidFill>
                  <a:srgbClr val="3B444F"/>
                </a:solidFill>
                <a:latin typeface="+mj-lt"/>
              </a:rPr>
              <a:t>X</a:t>
            </a:r>
            <a:r>
              <a:rPr lang="en-US" sz="2000" dirty="0">
                <a:solidFill>
                  <a:srgbClr val="3B444F"/>
                </a:solidFill>
                <a:latin typeface="+mj-lt"/>
              </a:rPr>
              <a:t> = 80 </a:t>
            </a:r>
            <a:r>
              <a:rPr lang="en-US" sz="2000" dirty="0">
                <a:solidFill>
                  <a:srgbClr val="3B444F"/>
                </a:solidFill>
                <a:latin typeface="+mj-lt"/>
                <a:sym typeface="Wingdings" panose="05000000000000000000" pitchFamily="2" charset="2"/>
              </a:rPr>
              <a:t> </a:t>
            </a:r>
            <a:r>
              <a:rPr lang="en-US" sz="2000" b="1" i="1" dirty="0">
                <a:solidFill>
                  <a:srgbClr val="3B444F"/>
                </a:solidFill>
                <a:latin typeface="+mj-lt"/>
                <a:sym typeface="Wingdings" panose="05000000000000000000" pitchFamily="2" charset="2"/>
              </a:rPr>
              <a:t>Z</a:t>
            </a:r>
            <a:r>
              <a:rPr lang="en-US" sz="2000" dirty="0">
                <a:solidFill>
                  <a:srgbClr val="3B444F"/>
                </a:solidFill>
                <a:latin typeface="+mj-lt"/>
                <a:sym typeface="Wingdings" panose="05000000000000000000" pitchFamily="2" charset="2"/>
              </a:rPr>
              <a:t> = (80 – 70)/13 = </a:t>
            </a:r>
            <a:r>
              <a:rPr lang="en-ID" sz="2000" dirty="0">
                <a:solidFill>
                  <a:srgbClr val="3B444F"/>
                </a:solidFill>
                <a:latin typeface="+mj-lt"/>
              </a:rPr>
              <a:t>0.769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ID" sz="2000" dirty="0">
                <a:solidFill>
                  <a:srgbClr val="3B444F"/>
                </a:solidFill>
                <a:latin typeface="+mj-lt"/>
              </a:rPr>
              <a:t>So, P(</a:t>
            </a:r>
            <a:r>
              <a:rPr lang="en-ID" sz="2000" b="1" i="1" dirty="0">
                <a:solidFill>
                  <a:srgbClr val="3B444F"/>
                </a:solidFill>
                <a:latin typeface="+mj-lt"/>
              </a:rPr>
              <a:t>X </a:t>
            </a:r>
            <a:r>
              <a:rPr lang="en-ID" sz="2000" dirty="0">
                <a:solidFill>
                  <a:srgbClr val="3B444F"/>
                </a:solidFill>
                <a:latin typeface="+mj-lt"/>
              </a:rPr>
              <a:t>&lt; 80) = P(</a:t>
            </a:r>
            <a:r>
              <a:rPr lang="en-ID" sz="2000" b="1" i="1" dirty="0">
                <a:solidFill>
                  <a:srgbClr val="3B444F"/>
                </a:solidFill>
                <a:latin typeface="+mj-lt"/>
              </a:rPr>
              <a:t>Z</a:t>
            </a:r>
            <a:r>
              <a:rPr lang="en-ID" sz="2000" dirty="0">
                <a:solidFill>
                  <a:srgbClr val="3B444F"/>
                </a:solidFill>
                <a:latin typeface="+mj-lt"/>
              </a:rPr>
              <a:t> &lt; 0.769)</a:t>
            </a:r>
            <a:endParaRPr lang="en-US" sz="2000" dirty="0">
              <a:solidFill>
                <a:srgbClr val="3B444F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524716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7D363F-1197-4404-910B-B9042423AE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7" y="77663"/>
            <a:ext cx="10980355" cy="1179576"/>
          </a:xfrm>
        </p:spPr>
        <p:txBody>
          <a:bodyPr>
            <a:noAutofit/>
          </a:bodyPr>
          <a:lstStyle/>
          <a:p>
            <a:r>
              <a:rPr lang="en-US" dirty="0"/>
              <a:t>Calculate probability: </a:t>
            </a:r>
            <a:r>
              <a:rPr lang="en-US" b="1" dirty="0"/>
              <a:t>example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9D6164D-57B8-4323-BA50-9E204B31551D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8F8F8"/>
              </a:clrFrom>
              <a:clrTo>
                <a:srgbClr val="F8F8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1683" y="1585078"/>
            <a:ext cx="5291787" cy="248738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BB2D4C7-67E1-4C52-8DDF-BF5F9647EEF5}"/>
              </a:ext>
            </a:extLst>
          </p:cNvPr>
          <p:cNvSpPr txBox="1"/>
          <p:nvPr/>
        </p:nvSpPr>
        <p:spPr>
          <a:xfrm>
            <a:off x="2755028" y="3908176"/>
            <a:ext cx="249792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800" b="1" dirty="0"/>
              <a:t>0</a:t>
            </a:r>
            <a:endParaRPr lang="en-ID" sz="8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6F48E9B-B56C-466A-B2EC-D8548B890055}"/>
              </a:ext>
            </a:extLst>
          </p:cNvPr>
          <p:cNvSpPr txBox="1"/>
          <p:nvPr/>
        </p:nvSpPr>
        <p:spPr>
          <a:xfrm>
            <a:off x="3015232" y="3908176"/>
            <a:ext cx="680870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800" b="1" dirty="0">
                <a:solidFill>
                  <a:srgbClr val="C00000"/>
                </a:solidFill>
              </a:rPr>
              <a:t>Z = 0.769</a:t>
            </a:r>
            <a:endParaRPr lang="en-ID" sz="800" b="1" dirty="0">
              <a:solidFill>
                <a:srgbClr val="C00000"/>
              </a:solidFill>
            </a:endParaRPr>
          </a:p>
        </p:txBody>
      </p:sp>
      <p:pic>
        <p:nvPicPr>
          <p:cNvPr id="3074" name="Picture 2" descr="Positive Z Table Chart - Free Table Bar Chart">
            <a:extLst>
              <a:ext uri="{FF2B5EF4-FFF2-40B4-BE49-F238E27FC236}">
                <a16:creationId xmlns:a16="http://schemas.microsoft.com/office/drawing/2014/main" id="{FE38866C-ECAD-4DC8-91C8-D877B1FA8D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1794" y="1888224"/>
            <a:ext cx="6281288" cy="4656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A855C27-80C0-4475-855F-A5A52E9AE158}"/>
              </a:ext>
            </a:extLst>
          </p:cNvPr>
          <p:cNvCxnSpPr/>
          <p:nvPr/>
        </p:nvCxnSpPr>
        <p:spPr>
          <a:xfrm>
            <a:off x="5861784" y="5505651"/>
            <a:ext cx="485113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F47050C-8B06-4AD5-A25A-1AFF668C8F80}"/>
              </a:ext>
            </a:extLst>
          </p:cNvPr>
          <p:cNvCxnSpPr/>
          <p:nvPr/>
        </p:nvCxnSpPr>
        <p:spPr>
          <a:xfrm>
            <a:off x="10674417" y="3956301"/>
            <a:ext cx="0" cy="15974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B8DA944B-3F7F-49A9-AAB4-C6F62B89D849}"/>
              </a:ext>
            </a:extLst>
          </p:cNvPr>
          <p:cNvSpPr txBox="1">
            <a:spLocks/>
          </p:cNvSpPr>
          <p:nvPr/>
        </p:nvSpPr>
        <p:spPr>
          <a:xfrm>
            <a:off x="465402" y="4410867"/>
            <a:ext cx="5018068" cy="6874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ID" sz="2000" dirty="0">
                <a:solidFill>
                  <a:srgbClr val="3B444F"/>
                </a:solidFill>
                <a:latin typeface="+mj-lt"/>
              </a:rPr>
              <a:t>P(</a:t>
            </a:r>
            <a:r>
              <a:rPr lang="en-ID" sz="2000" b="1" i="1" dirty="0">
                <a:solidFill>
                  <a:srgbClr val="3B444F"/>
                </a:solidFill>
                <a:latin typeface="+mj-lt"/>
              </a:rPr>
              <a:t>X </a:t>
            </a:r>
            <a:r>
              <a:rPr lang="en-ID" sz="2000" dirty="0">
                <a:solidFill>
                  <a:srgbClr val="3B444F"/>
                </a:solidFill>
                <a:latin typeface="+mj-lt"/>
              </a:rPr>
              <a:t>&lt; 80) = P(</a:t>
            </a:r>
            <a:r>
              <a:rPr lang="en-ID" sz="2000" b="1" i="1" dirty="0">
                <a:solidFill>
                  <a:srgbClr val="3B444F"/>
                </a:solidFill>
                <a:latin typeface="+mj-lt"/>
              </a:rPr>
              <a:t>Z</a:t>
            </a:r>
            <a:r>
              <a:rPr lang="en-ID" sz="2000" dirty="0">
                <a:solidFill>
                  <a:srgbClr val="3B444F"/>
                </a:solidFill>
                <a:latin typeface="+mj-lt"/>
              </a:rPr>
              <a:t> &lt; 0.769) = 0.7794</a:t>
            </a:r>
            <a:endParaRPr lang="en-US" sz="2000" dirty="0">
              <a:solidFill>
                <a:srgbClr val="3B444F"/>
              </a:solidFill>
              <a:latin typeface="+mj-lt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7CEA24E-3973-4787-BDCE-417BE5BCC9C2}"/>
              </a:ext>
            </a:extLst>
          </p:cNvPr>
          <p:cNvSpPr txBox="1"/>
          <p:nvPr/>
        </p:nvSpPr>
        <p:spPr>
          <a:xfrm>
            <a:off x="2156706" y="3059551"/>
            <a:ext cx="68087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/>
              <a:t>0.7794</a:t>
            </a:r>
            <a:endParaRPr lang="en-ID" sz="800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41A1D8E-A886-47D3-BB96-AC423B0C64F1}"/>
              </a:ext>
            </a:extLst>
          </p:cNvPr>
          <p:cNvSpPr txBox="1"/>
          <p:nvPr/>
        </p:nvSpPr>
        <p:spPr>
          <a:xfrm>
            <a:off x="465402" y="5085270"/>
            <a:ext cx="412043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3B444F"/>
                </a:solidFill>
                <a:latin typeface="+mj-lt"/>
              </a:rPr>
              <a:t>Th</a:t>
            </a:r>
            <a:r>
              <a:rPr lang="en-US" sz="1800" dirty="0">
                <a:solidFill>
                  <a:srgbClr val="3B444F"/>
                </a:solidFill>
                <a:latin typeface="+mj-lt"/>
              </a:rPr>
              <a:t>e percentage of adult-males with </a:t>
            </a:r>
            <a:r>
              <a:rPr lang="en-US" sz="1800" b="0" i="0" dirty="0">
                <a:solidFill>
                  <a:srgbClr val="3B444F"/>
                </a:solidFill>
                <a:effectLst/>
                <a:latin typeface="+mj-lt"/>
              </a:rPr>
              <a:t>weights less than 80 kgs is around 78%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627320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FA29AF-4E8D-400F-B988-765EE1F79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Inferential statistics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9D91CC-49CE-4392-B50A-815DC95331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6132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218213-7ADD-4BE0-91CE-6F4DEACE5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Inferential statistics</a:t>
            </a:r>
          </a:p>
        </p:txBody>
      </p:sp>
      <p:pic>
        <p:nvPicPr>
          <p:cNvPr id="24578" name="Picture 2" descr="Cat Food With Pink Label Illustration Royalty Free Cliparts, Vectors, And  Stock Illustration. Image 94422503.">
            <a:extLst>
              <a:ext uri="{FF2B5EF4-FFF2-40B4-BE49-F238E27FC236}">
                <a16:creationId xmlns:a16="http://schemas.microsoft.com/office/drawing/2014/main" id="{D5BEBF9D-442C-4A19-AE2C-E4550B0165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0" y="1890876"/>
            <a:ext cx="1492499" cy="1577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758F37D-1733-4F9D-AB06-87C28FC15420}"/>
              </a:ext>
            </a:extLst>
          </p:cNvPr>
          <p:cNvSpPr txBox="1"/>
          <p:nvPr/>
        </p:nvSpPr>
        <p:spPr>
          <a:xfrm>
            <a:off x="2962275" y="2159395"/>
            <a:ext cx="6096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202124"/>
                </a:solidFill>
                <a:latin typeface="arial" panose="020B0604020202020204" pitchFamily="34" charset="0"/>
              </a:rPr>
              <a:t>E</a:t>
            </a:r>
            <a:r>
              <a:rPr lang="en-US" sz="24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ight </a:t>
            </a:r>
            <a:r>
              <a:rPr lang="en-US" sz="2400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out of 10 owners said their cat</a:t>
            </a:r>
            <a:r>
              <a:rPr lang="en-US" sz="24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 prefers it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BBDEDD-EDD9-44DD-81B4-3EF86B832B38}"/>
              </a:ext>
            </a:extLst>
          </p:cNvPr>
          <p:cNvSpPr txBox="1"/>
          <p:nvPr/>
        </p:nvSpPr>
        <p:spPr>
          <a:xfrm>
            <a:off x="2962275" y="3293522"/>
            <a:ext cx="6096000" cy="27392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2000" dirty="0"/>
          </a:p>
          <a:p>
            <a:r>
              <a:rPr lang="en-US" sz="2000" dirty="0"/>
              <a:t>How confident can we be about such statistic?</a:t>
            </a:r>
          </a:p>
          <a:p>
            <a:endParaRPr lang="en-US" sz="2000" dirty="0"/>
          </a:p>
          <a:p>
            <a:pPr algn="ctr"/>
            <a:r>
              <a:rPr lang="en-US" sz="2800" dirty="0"/>
              <a:t>8 out of 10?</a:t>
            </a:r>
          </a:p>
          <a:p>
            <a:pPr algn="ctr"/>
            <a:r>
              <a:rPr lang="en-US" sz="2800" dirty="0"/>
              <a:t>80 out of 100?</a:t>
            </a:r>
          </a:p>
          <a:p>
            <a:pPr algn="ctr"/>
            <a:r>
              <a:rPr lang="en-US" sz="2800" dirty="0"/>
              <a:t>800 out of 1000?</a:t>
            </a:r>
          </a:p>
          <a:p>
            <a:pPr algn="ctr"/>
            <a:r>
              <a:rPr lang="en-US" sz="2800" dirty="0"/>
              <a:t>80000 out of 100000?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238BB54-B181-4D6E-9954-880FC8F9639F}"/>
              </a:ext>
            </a:extLst>
          </p:cNvPr>
          <p:cNvCxnSpPr/>
          <p:nvPr/>
        </p:nvCxnSpPr>
        <p:spPr>
          <a:xfrm>
            <a:off x="8143875" y="2670144"/>
            <a:ext cx="5905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224141D8-8084-4CEE-870C-0950EE8DF8C1}"/>
              </a:ext>
            </a:extLst>
          </p:cNvPr>
          <p:cNvSpPr txBox="1"/>
          <p:nvPr/>
        </p:nvSpPr>
        <p:spPr>
          <a:xfrm>
            <a:off x="9058275" y="2408544"/>
            <a:ext cx="2054225" cy="523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80% ?</a:t>
            </a:r>
          </a:p>
        </p:txBody>
      </p:sp>
    </p:spTree>
    <p:extLst>
      <p:ext uri="{BB962C8B-B14F-4D97-AF65-F5344CB8AC3E}">
        <p14:creationId xmlns:p14="http://schemas.microsoft.com/office/powerpoint/2010/main" val="3551128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8BE61-C9AB-4CEB-BF99-902FB7516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Inferential statistics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D5E3765-18BC-4B71-BE6B-A36F8C5E98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1540765"/>
            <a:ext cx="10229682" cy="1431035"/>
          </a:xfrm>
        </p:spPr>
        <p:txBody>
          <a:bodyPr>
            <a:noAutofit/>
          </a:bodyPr>
          <a:lstStyle/>
          <a:p>
            <a:pPr lvl="1">
              <a:spcAft>
                <a:spcPts val="0"/>
              </a:spcAft>
            </a:pPr>
            <a:r>
              <a:rPr lang="en-US" sz="2800" b="0" i="0" dirty="0">
                <a:solidFill>
                  <a:srgbClr val="2E2E2E"/>
                </a:solidFill>
                <a:effectLst/>
              </a:rPr>
              <a:t>Process to draw conclusions about some unknown aspect of a population based on a random sample from that population</a:t>
            </a:r>
            <a:endParaRPr lang="en-US" sz="2000" b="0" i="0" dirty="0">
              <a:solidFill>
                <a:schemeClr val="tx1"/>
              </a:solidFill>
              <a:effectLst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83FCE2-5257-4390-AE90-DB02A3F7E31A}"/>
              </a:ext>
            </a:extLst>
          </p:cNvPr>
          <p:cNvSpPr txBox="1"/>
          <p:nvPr/>
        </p:nvSpPr>
        <p:spPr>
          <a:xfrm>
            <a:off x="1285875" y="3609975"/>
            <a:ext cx="219075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Statistic of </a:t>
            </a:r>
          </a:p>
          <a:p>
            <a:pPr algn="ctr"/>
            <a:r>
              <a:rPr lang="en-US" dirty="0"/>
              <a:t>Sample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Or </a:t>
            </a:r>
            <a:r>
              <a:rPr lang="en-US" b="1" dirty="0"/>
              <a:t>parameter estimator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BABC5B-8CA7-4090-B93A-8483088D91A3}"/>
              </a:ext>
            </a:extLst>
          </p:cNvPr>
          <p:cNvSpPr txBox="1"/>
          <p:nvPr/>
        </p:nvSpPr>
        <p:spPr>
          <a:xfrm>
            <a:off x="8477250" y="3771900"/>
            <a:ext cx="21907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Parameter of </a:t>
            </a:r>
          </a:p>
          <a:p>
            <a:pPr algn="ctr"/>
            <a:r>
              <a:rPr lang="en-US" dirty="0"/>
              <a:t>Population </a:t>
            </a:r>
          </a:p>
          <a:p>
            <a:pPr algn="ctr"/>
            <a:r>
              <a:rPr lang="en-US" dirty="0"/>
              <a:t>(Unknown)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8D320B4-193D-486C-9A7E-C18C47F78DF5}"/>
              </a:ext>
            </a:extLst>
          </p:cNvPr>
          <p:cNvSpPr txBox="1"/>
          <p:nvPr/>
        </p:nvSpPr>
        <p:spPr>
          <a:xfrm>
            <a:off x="4695825" y="3291594"/>
            <a:ext cx="2809875" cy="230832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1"/>
                </a:solidFill>
              </a:rPr>
              <a:t>Hypothesis testing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1"/>
                </a:solidFill>
              </a:rPr>
              <a:t>Confidence Interval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1"/>
                </a:solidFill>
              </a:rPr>
              <a:t>Significance testing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D503817-D892-40E8-A079-5C8757C98ADC}"/>
              </a:ext>
            </a:extLst>
          </p:cNvPr>
          <p:cNvCxnSpPr>
            <a:stCxn id="3" idx="3"/>
          </p:cNvCxnSpPr>
          <p:nvPr/>
        </p:nvCxnSpPr>
        <p:spPr>
          <a:xfrm>
            <a:off x="3476625" y="4348639"/>
            <a:ext cx="9048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75F9CC2-DF16-472E-A7BC-912EA1502385}"/>
              </a:ext>
            </a:extLst>
          </p:cNvPr>
          <p:cNvCxnSpPr/>
          <p:nvPr/>
        </p:nvCxnSpPr>
        <p:spPr>
          <a:xfrm>
            <a:off x="7724775" y="4306253"/>
            <a:ext cx="9048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6580ACE2-FEA2-4342-985D-2CB42A9E5D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8184" y="5844678"/>
            <a:ext cx="3949903" cy="62233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2B7EC90-CA44-4708-883B-2C9E820B1C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6984" y="5763578"/>
            <a:ext cx="1568531" cy="685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20328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8BE61-C9AB-4CEB-BF99-902FB7516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Confidence interval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D5E3765-18BC-4B71-BE6B-A36F8C5E98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18278"/>
            <a:ext cx="8963861" cy="3705004"/>
          </a:xfrm>
        </p:spPr>
        <p:txBody>
          <a:bodyPr>
            <a:noAutofit/>
          </a:bodyPr>
          <a:lstStyle/>
          <a:p>
            <a:pPr lvl="1">
              <a:spcAft>
                <a:spcPts val="0"/>
              </a:spcAft>
            </a:pPr>
            <a:r>
              <a:rPr lang="en-US" sz="2400" b="0" i="0" dirty="0">
                <a:solidFill>
                  <a:srgbClr val="2E2E2E"/>
                </a:solidFill>
                <a:effectLst/>
              </a:rPr>
              <a:t>A confidence interval calculates the probability that a population parameter will fall between two set values.</a:t>
            </a:r>
          </a:p>
          <a:p>
            <a:pPr lvl="1">
              <a:spcAft>
                <a:spcPts val="0"/>
              </a:spcAft>
            </a:pPr>
            <a:r>
              <a:rPr lang="en-US" sz="2400" b="0" i="0" dirty="0">
                <a:solidFill>
                  <a:srgbClr val="2E2E2E"/>
                </a:solidFill>
                <a:effectLst/>
              </a:rPr>
              <a:t>Confidence intervals measure the degree of uncertainty or certainty in a sampling method.</a:t>
            </a:r>
          </a:p>
          <a:p>
            <a:pPr lvl="1">
              <a:spcAft>
                <a:spcPts val="0"/>
              </a:spcAft>
            </a:pPr>
            <a:r>
              <a:rPr lang="en-US" sz="2400" b="0" i="0" dirty="0">
                <a:solidFill>
                  <a:srgbClr val="2E2E2E"/>
                </a:solidFill>
                <a:effectLst/>
              </a:rPr>
              <a:t>Most often, confidence intervals reflect confidence levels of 95% or 99%.</a:t>
            </a:r>
          </a:p>
          <a:p>
            <a:pPr lvl="1">
              <a:spcAft>
                <a:spcPts val="0"/>
              </a:spcAft>
            </a:pPr>
            <a:r>
              <a:rPr lang="en-US" sz="2400" dirty="0">
                <a:solidFill>
                  <a:srgbClr val="2E2E2E"/>
                </a:solidFill>
              </a:rPr>
              <a:t>If we say that we are 95% confident that the unknown population </a:t>
            </a:r>
            <a:r>
              <a:rPr lang="en-US" sz="2400" dirty="0">
                <a:solidFill>
                  <a:srgbClr val="2E2E2E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mean</a:t>
            </a:r>
            <a:r>
              <a:rPr lang="en-US" sz="2400" dirty="0">
                <a:solidFill>
                  <a:srgbClr val="2E2E2E"/>
                </a:solidFill>
              </a:rPr>
              <a:t> is contained in this interval, then we are really saying that we found the interval using a method that is successful in giving correct results 95% of the time</a:t>
            </a:r>
          </a:p>
        </p:txBody>
      </p:sp>
      <p:pic>
        <p:nvPicPr>
          <p:cNvPr id="33794" name="Picture 2" descr="How Hypothesis Tests Work: Confidence Intervals and Confidence Levels -  Statistics By Jim">
            <a:extLst>
              <a:ext uri="{FF2B5EF4-FFF2-40B4-BE49-F238E27FC236}">
                <a16:creationId xmlns:a16="http://schemas.microsoft.com/office/drawing/2014/main" id="{9C38B1EF-4341-4177-BA07-AE3A4FC91F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9239249" y="2934615"/>
            <a:ext cx="28575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83706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8BE61-C9AB-4CEB-BF99-902FB7516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Interpreting confidence interval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D5E3765-18BC-4B71-BE6B-A36F8C5E98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773719"/>
            <a:ext cx="10987956" cy="3964471"/>
          </a:xfrm>
        </p:spPr>
        <p:txBody>
          <a:bodyPr>
            <a:noAutofit/>
          </a:bodyPr>
          <a:lstStyle/>
          <a:p>
            <a:pPr marL="457200" lvl="1" indent="0">
              <a:spcAft>
                <a:spcPts val="0"/>
              </a:spcAft>
              <a:buNone/>
            </a:pPr>
            <a:r>
              <a:rPr lang="en-US" sz="2400" dirty="0">
                <a:solidFill>
                  <a:srgbClr val="2E2E2E"/>
                </a:solidFill>
              </a:rPr>
              <a:t>“In a sample of 659 parents with toddlers, about 85%, stated they use a car seat for all travel with their toddler. From these results, a 95% confidence interval was provided, going from about 82.3% up to 87.7%.”</a:t>
            </a:r>
          </a:p>
          <a:p>
            <a:pPr lvl="1">
              <a:spcAft>
                <a:spcPts val="0"/>
              </a:spcAft>
            </a:pPr>
            <a:r>
              <a:rPr lang="en-US" sz="2400" dirty="0">
                <a:solidFill>
                  <a:srgbClr val="2E2E2E"/>
                </a:solidFill>
              </a:rPr>
              <a:t>we are 95% certain that the population proportion who use a car seat for all travel with their toddler will fall between 82.3% and 87.7%. </a:t>
            </a:r>
          </a:p>
          <a:p>
            <a:pPr lvl="1">
              <a:spcAft>
                <a:spcPts val="0"/>
              </a:spcAft>
            </a:pPr>
            <a:r>
              <a:rPr lang="en-US" sz="2400" dirty="0">
                <a:solidFill>
                  <a:srgbClr val="2E2E2E"/>
                </a:solidFill>
              </a:rPr>
              <a:t>if we take a different sample from these 659 people, 95% of the time, the percentage of the population who use a car seat in all travel with their toddlers will be in between 82.3% and 87.7%.</a:t>
            </a:r>
          </a:p>
          <a:p>
            <a:pPr lvl="1">
              <a:spcAft>
                <a:spcPts val="0"/>
              </a:spcAft>
            </a:pPr>
            <a:r>
              <a:rPr lang="en-US" sz="2400" b="1" dirty="0">
                <a:solidFill>
                  <a:srgbClr val="2E2E2E"/>
                </a:solidFill>
              </a:rPr>
              <a:t>95% confidence interval does not mean 95% probability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2B35A07-6C39-4FEB-8D79-96EF276B3402}"/>
              </a:ext>
            </a:extLst>
          </p:cNvPr>
          <p:cNvSpPr txBox="1"/>
          <p:nvPr/>
        </p:nvSpPr>
        <p:spPr>
          <a:xfrm>
            <a:off x="8925869" y="6254670"/>
            <a:ext cx="26432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Towards Data Science</a:t>
            </a:r>
          </a:p>
        </p:txBody>
      </p:sp>
    </p:spTree>
    <p:extLst>
      <p:ext uri="{BB962C8B-B14F-4D97-AF65-F5344CB8AC3E}">
        <p14:creationId xmlns:p14="http://schemas.microsoft.com/office/powerpoint/2010/main" val="34707070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C4E883E2-C17B-4DDF-8091-4F5CAEBC5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DDF0F4"/>
              </a:clrFrom>
              <a:clrTo>
                <a:srgbClr val="DDF0F4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2705" y="1447784"/>
            <a:ext cx="5280991" cy="5077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9CC528FF-8A62-4967-96EB-228800B1F9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77663"/>
            <a:ext cx="10168128" cy="1179576"/>
          </a:xfrm>
        </p:spPr>
        <p:txBody>
          <a:bodyPr anchor="ctr"/>
          <a:lstStyle/>
          <a:p>
            <a:r>
              <a:rPr lang="en-US" dirty="0"/>
              <a:t>Confidence level </a:t>
            </a:r>
            <a:r>
              <a:rPr lang="en-US" i="1" dirty="0"/>
              <a:t>vs</a:t>
            </a:r>
            <a:r>
              <a:rPr lang="en-US" dirty="0"/>
              <a:t> confidence interval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9EA90AE-32FC-4082-AD0D-7B0C5EE346CB}"/>
              </a:ext>
            </a:extLst>
          </p:cNvPr>
          <p:cNvSpPr txBox="1"/>
          <p:nvPr/>
        </p:nvSpPr>
        <p:spPr>
          <a:xfrm>
            <a:off x="1258956" y="2570921"/>
            <a:ext cx="298173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The greater the confidence level, the wider the confidence interval</a:t>
            </a:r>
          </a:p>
        </p:txBody>
      </p:sp>
    </p:spTree>
    <p:extLst>
      <p:ext uri="{BB962C8B-B14F-4D97-AF65-F5344CB8AC3E}">
        <p14:creationId xmlns:p14="http://schemas.microsoft.com/office/powerpoint/2010/main" val="6767550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6" name="Picture 6" descr="What is A/B testing (split testing)? - Definition from WhatIs.com">
            <a:extLst>
              <a:ext uri="{FF2B5EF4-FFF2-40B4-BE49-F238E27FC236}">
                <a16:creationId xmlns:a16="http://schemas.microsoft.com/office/drawing/2014/main" id="{51D7968E-B264-41DA-B080-4BC8F2039D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79" t="17686" r="4956" b="7934"/>
          <a:stretch/>
        </p:blipFill>
        <p:spPr bwMode="auto">
          <a:xfrm>
            <a:off x="4998702" y="1009649"/>
            <a:ext cx="3202323" cy="2928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HENDERSON LAND (00012) - Stock Trend">
            <a:extLst>
              <a:ext uri="{FF2B5EF4-FFF2-40B4-BE49-F238E27FC236}">
                <a16:creationId xmlns:a16="http://schemas.microsoft.com/office/drawing/2014/main" id="{252A5E2C-E8ED-4A5C-986B-667D85BBFE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984" y="3600449"/>
            <a:ext cx="3967941" cy="2703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Sama-sama Hitung Cepat, Apa Beda Quick Count dan Exit Poll? Halaman all -  Kompas.com">
            <a:extLst>
              <a:ext uri="{FF2B5EF4-FFF2-40B4-BE49-F238E27FC236}">
                <a16:creationId xmlns:a16="http://schemas.microsoft.com/office/drawing/2014/main" id="{CB5A38B9-134B-4ED1-BAE0-46C7A1C510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34" r="11199"/>
          <a:stretch/>
        </p:blipFill>
        <p:spPr bwMode="auto">
          <a:xfrm>
            <a:off x="8554411" y="3869757"/>
            <a:ext cx="2868950" cy="2443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AI vs. Humans: AI Solution Beats Stanford Radiologists in Chest X-ray  Diagnostics Competition">
            <a:extLst>
              <a:ext uri="{FF2B5EF4-FFF2-40B4-BE49-F238E27FC236}">
                <a16:creationId xmlns:a16="http://schemas.microsoft.com/office/drawing/2014/main" id="{76AFB416-B68B-49BC-8DC4-D09C9131C8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42" t="4408" r="6822" b="4156"/>
          <a:stretch/>
        </p:blipFill>
        <p:spPr bwMode="auto">
          <a:xfrm>
            <a:off x="8316288" y="1193911"/>
            <a:ext cx="3107073" cy="2560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8" name="Picture 8" descr="Which credit reporting agencies banks use to pull your credit report — and  why it matters – The Points Guy">
            <a:extLst>
              <a:ext uri="{FF2B5EF4-FFF2-40B4-BE49-F238E27FC236}">
                <a16:creationId xmlns:a16="http://schemas.microsoft.com/office/drawing/2014/main" id="{A51C373A-E69F-41C1-8AA9-D0D288BFC6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2502" y="4027497"/>
            <a:ext cx="3429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90" name="Picture 10" descr="Introduction to recommendation systems and How to design Recommendation  system,that resembling the Amazon | by Madasamy M | Medium">
            <a:extLst>
              <a:ext uri="{FF2B5EF4-FFF2-40B4-BE49-F238E27FC236}">
                <a16:creationId xmlns:a16="http://schemas.microsoft.com/office/drawing/2014/main" id="{AA2DBC85-DFC5-41E1-A502-499EF0AB1A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425"/>
          <a:stretch/>
        </p:blipFill>
        <p:spPr bwMode="auto">
          <a:xfrm>
            <a:off x="765984" y="932828"/>
            <a:ext cx="3967941" cy="2486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2B53B9D-62D9-4484-88A3-C227F3708064}"/>
              </a:ext>
            </a:extLst>
          </p:cNvPr>
          <p:cNvSpPr/>
          <p:nvPr/>
        </p:nvSpPr>
        <p:spPr>
          <a:xfrm>
            <a:off x="226575" y="3076475"/>
            <a:ext cx="112475" cy="7050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103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4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B8FC76-3B54-4319-90FF-55581BD069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Confidence interval formula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62FCC6-C1FA-46AB-ACCD-88497138AE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Confidence interval for mean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Confidence interval for proportion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9273EC-8209-4D74-8F6D-A45F92E28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smtClean="0"/>
              <a:t>40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F7941FA-ED32-46A1-8B41-A8E8C2BE63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491" y="2331125"/>
            <a:ext cx="4081737" cy="80524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DD5C4DA-169D-4ECF-8D36-7D68099E16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9632" y="2304621"/>
            <a:ext cx="4074709" cy="80524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8E9FBD1-D1BD-4A92-91BC-D37D453405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6640" y="4704368"/>
            <a:ext cx="3933648" cy="87928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DF2E890-364A-449E-8194-278F95F774B0}"/>
              </a:ext>
            </a:extLst>
          </p:cNvPr>
          <p:cNvSpPr txBox="1"/>
          <p:nvPr/>
        </p:nvSpPr>
        <p:spPr>
          <a:xfrm>
            <a:off x="1662149" y="3136365"/>
            <a:ext cx="3422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(Population variance known)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B3A6776-7ADD-4A1F-800E-D330C9B8760D}"/>
              </a:ext>
            </a:extLst>
          </p:cNvPr>
          <p:cNvSpPr txBox="1"/>
          <p:nvPr/>
        </p:nvSpPr>
        <p:spPr>
          <a:xfrm>
            <a:off x="6492574" y="3129741"/>
            <a:ext cx="3422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(Population variance unknown)</a:t>
            </a:r>
          </a:p>
        </p:txBody>
      </p:sp>
    </p:spTree>
    <p:extLst>
      <p:ext uri="{BB962C8B-B14F-4D97-AF65-F5344CB8AC3E}">
        <p14:creationId xmlns:p14="http://schemas.microsoft.com/office/powerpoint/2010/main" val="6301969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B8FC76-3B54-4319-90FF-55581BD069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Confidence interval: </a:t>
            </a:r>
            <a:r>
              <a:rPr lang="en-US" b="1" dirty="0"/>
              <a:t>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62FCC6-C1FA-46AB-ACCD-88497138AE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Problem</a:t>
            </a:r>
            <a:r>
              <a:rPr lang="en-US" sz="2400" dirty="0"/>
              <a:t>: We measure the heights of 40 randomly chosen men, and get a mean height of 175cm. We have already known that standard deviation is 20cm. Calculate the 95% confidence interval for mean height!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95A62A6-C84C-45D3-A141-164449C281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826" r="57610"/>
          <a:stretch/>
        </p:blipFill>
        <p:spPr>
          <a:xfrm>
            <a:off x="1232034" y="3680792"/>
            <a:ext cx="1395663" cy="90082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6B028B1-752E-401A-9B73-AF7D292A5374}"/>
              </a:ext>
            </a:extLst>
          </p:cNvPr>
          <p:cNvSpPr txBox="1"/>
          <p:nvPr/>
        </p:nvSpPr>
        <p:spPr>
          <a:xfrm>
            <a:off x="2627697" y="3931151"/>
            <a:ext cx="37346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= 1.96 * (20/</a:t>
            </a:r>
            <a:r>
              <a:rPr lang="en-US" sz="2000" dirty="0">
                <a:sym typeface="Symbol" panose="05050102010706020507" pitchFamily="18" charset="2"/>
              </a:rPr>
              <a:t>40) = 6.2</a:t>
            </a:r>
            <a:endParaRPr lang="en-ID" sz="2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B34BF71-FC30-40F4-8B59-177FDD5DC95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E5F1FF"/>
              </a:clrFrom>
              <a:clrTo>
                <a:srgbClr val="E5F1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362299" y="3134657"/>
            <a:ext cx="4090229" cy="218089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23D0846-4CF4-4589-B85C-DB1FBA6D11B3}"/>
              </a:ext>
            </a:extLst>
          </p:cNvPr>
          <p:cNvSpPr txBox="1"/>
          <p:nvPr/>
        </p:nvSpPr>
        <p:spPr>
          <a:xfrm>
            <a:off x="1115568" y="5591562"/>
            <a:ext cx="1003048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This says the true mean of ALL men height is likely to be between 168.8cm and 181.2cm.</a:t>
            </a:r>
            <a:endParaRPr lang="en-ID" sz="2400" dirty="0"/>
          </a:p>
        </p:txBody>
      </p:sp>
    </p:spTree>
    <p:extLst>
      <p:ext uri="{BB962C8B-B14F-4D97-AF65-F5344CB8AC3E}">
        <p14:creationId xmlns:p14="http://schemas.microsoft.com/office/powerpoint/2010/main" val="150132715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626D9-11F8-49DF-9928-BDC9949F9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Hypothesis testing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DCC9A2-A126-400D-A36A-EA56C6EA2C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65470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C3C6F-A03A-4130-BA21-01D41555AE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Hypothesis 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F9E146-B1CE-4F11-9945-EAD9A31DF4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721739"/>
            <a:ext cx="11029615" cy="1707261"/>
          </a:xfrm>
        </p:spPr>
        <p:txBody>
          <a:bodyPr>
            <a:normAutofit fontScale="85000" lnSpcReduction="10000"/>
          </a:bodyPr>
          <a:lstStyle/>
          <a:p>
            <a:r>
              <a:rPr lang="en-US" sz="2400" b="0" i="0" dirty="0">
                <a:solidFill>
                  <a:srgbClr val="333333"/>
                </a:solidFill>
                <a:effectLst/>
              </a:rPr>
              <a:t>Hypothesis testing is a statistical method that is used in making statistical decisions using sample </a:t>
            </a:r>
          </a:p>
          <a:p>
            <a:r>
              <a:rPr lang="en-US" sz="2400" b="0" i="0" dirty="0">
                <a:solidFill>
                  <a:srgbClr val="333333"/>
                </a:solidFill>
                <a:effectLst/>
              </a:rPr>
              <a:t>Hypothesis Testing is basically an assumption that we make about the population parameter</a:t>
            </a:r>
          </a:p>
          <a:p>
            <a:r>
              <a:rPr lang="en-US" sz="2400" dirty="0"/>
              <a:t>Hypothesis is made before running the test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8CFE18-9F26-4394-96D3-0AFDD7874E39}"/>
              </a:ext>
            </a:extLst>
          </p:cNvPr>
          <p:cNvSpPr txBox="1"/>
          <p:nvPr/>
        </p:nvSpPr>
        <p:spPr>
          <a:xfrm>
            <a:off x="1000125" y="4454008"/>
            <a:ext cx="32766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333333"/>
                </a:solidFill>
              </a:rPr>
              <a:t>A</a:t>
            </a:r>
            <a:r>
              <a:rPr lang="en-US" b="0" i="0" dirty="0">
                <a:solidFill>
                  <a:srgbClr val="333333"/>
                </a:solidFill>
                <a:effectLst/>
              </a:rPr>
              <a:t>ssumes that the observation is due to a chance factor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B63B3F-CB2F-4D7E-8CFE-73E54AF7D8E4}"/>
              </a:ext>
            </a:extLst>
          </p:cNvPr>
          <p:cNvSpPr txBox="1"/>
          <p:nvPr/>
        </p:nvSpPr>
        <p:spPr>
          <a:xfrm>
            <a:off x="5905500" y="4444483"/>
            <a:ext cx="570530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333333"/>
                </a:solidFill>
              </a:rPr>
              <a:t>S</a:t>
            </a:r>
            <a:r>
              <a:rPr lang="en-US" b="0" i="0" dirty="0">
                <a:solidFill>
                  <a:srgbClr val="333333"/>
                </a:solidFill>
                <a:effectLst/>
              </a:rPr>
              <a:t>hows that observations are the result of a real effect</a:t>
            </a: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Lato"/>
              </a:rPr>
              <a:t>This is hypothesis that we propose</a:t>
            </a:r>
            <a:endParaRPr lang="en-US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825FDD9-C943-47FA-AF7F-CD10D5872E4F}"/>
              </a:ext>
            </a:extLst>
          </p:cNvPr>
          <p:cNvSpPr/>
          <p:nvPr/>
        </p:nvSpPr>
        <p:spPr>
          <a:xfrm>
            <a:off x="1047750" y="3800475"/>
            <a:ext cx="3276600" cy="54333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Null Hypothesis (H0)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2BD4A2A-A188-4885-B8AB-B858E1C2D203}"/>
              </a:ext>
            </a:extLst>
          </p:cNvPr>
          <p:cNvSpPr/>
          <p:nvPr/>
        </p:nvSpPr>
        <p:spPr>
          <a:xfrm>
            <a:off x="6000749" y="3800475"/>
            <a:ext cx="4581525" cy="54333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Alternative Hypothesis (H1)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8C6FAF7-9D3D-41CE-A7FE-3E44405CEE1F}"/>
              </a:ext>
            </a:extLst>
          </p:cNvPr>
          <p:cNvSpPr txBox="1"/>
          <p:nvPr/>
        </p:nvSpPr>
        <p:spPr>
          <a:xfrm>
            <a:off x="1000125" y="5312786"/>
            <a:ext cx="332422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/>
              <a:t>“Two website designs generate equal revenue”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7E3D616-CF03-4ACF-A8C5-C5E9E4C61248}"/>
              </a:ext>
            </a:extLst>
          </p:cNvPr>
          <p:cNvSpPr txBox="1"/>
          <p:nvPr/>
        </p:nvSpPr>
        <p:spPr>
          <a:xfrm>
            <a:off x="5905500" y="5324009"/>
            <a:ext cx="397192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/>
              <a:t>“New website design generate more revenue than the existing one”</a:t>
            </a:r>
          </a:p>
        </p:txBody>
      </p:sp>
      <p:pic>
        <p:nvPicPr>
          <p:cNvPr id="25602" name="Picture 2" descr="Versus - Aplikasi di Google Play">
            <a:extLst>
              <a:ext uri="{FF2B5EF4-FFF2-40B4-BE49-F238E27FC236}">
                <a16:creationId xmlns:a16="http://schemas.microsoft.com/office/drawing/2014/main" id="{965EF630-6919-45CC-A63B-8D76AE1B25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8687" y="4444483"/>
            <a:ext cx="752475" cy="752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517820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C3C6F-A03A-4130-BA21-01D41555AE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Hypothesis testing …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A73E9E6D-D824-4EAB-87BF-B88B431A45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3965501"/>
            <a:ext cx="11029615" cy="1707261"/>
          </a:xfrm>
        </p:spPr>
        <p:txBody>
          <a:bodyPr>
            <a:noAutofit/>
          </a:bodyPr>
          <a:lstStyle/>
          <a:p>
            <a:r>
              <a:rPr lang="en-US" sz="2400" b="0" i="0" dirty="0">
                <a:effectLst/>
              </a:rPr>
              <a:t>Collect </a:t>
            </a:r>
            <a:r>
              <a:rPr lang="en-US" sz="2400" b="1" i="0" dirty="0">
                <a:effectLst/>
              </a:rPr>
              <a:t>sufficient</a:t>
            </a:r>
            <a:r>
              <a:rPr lang="en-US" sz="2400" b="0" i="0" dirty="0">
                <a:effectLst/>
              </a:rPr>
              <a:t> evidence to reject H0 </a:t>
            </a:r>
            <a:r>
              <a:rPr lang="en-US" sz="2400" b="0" i="0" dirty="0">
                <a:effectLst/>
                <a:sym typeface="Wingdings" panose="05000000000000000000" pitchFamily="2" charset="2"/>
              </a:rPr>
              <a:t> accept H1</a:t>
            </a:r>
          </a:p>
          <a:p>
            <a:r>
              <a:rPr lang="en-US" sz="2400" b="0" i="0" dirty="0">
                <a:effectLst/>
              </a:rPr>
              <a:t>How sufficien</a:t>
            </a:r>
            <a:r>
              <a:rPr lang="en-US" sz="2400" dirty="0"/>
              <a:t>t is sufficient? </a:t>
            </a:r>
            <a:r>
              <a:rPr lang="en-US" sz="2400" dirty="0">
                <a:sym typeface="Wingdings" panose="05000000000000000000" pitchFamily="2" charset="2"/>
              </a:rPr>
              <a:t> Confidence level (90%, 95%, 99%, </a:t>
            </a:r>
            <a:r>
              <a:rPr lang="en-US" sz="2400" dirty="0" err="1">
                <a:sym typeface="Wingdings" panose="05000000000000000000" pitchFamily="2" charset="2"/>
              </a:rPr>
              <a:t>ect</a:t>
            </a:r>
            <a:r>
              <a:rPr lang="en-US" sz="2400" dirty="0">
                <a:sym typeface="Wingdings" panose="05000000000000000000" pitchFamily="2" charset="2"/>
              </a:rPr>
              <a:t>.)</a:t>
            </a:r>
          </a:p>
          <a:p>
            <a:r>
              <a:rPr lang="en-US" sz="2400" b="0" i="0" dirty="0">
                <a:effectLst/>
              </a:rPr>
              <a:t>When reject H0, we conclude that H1 is tru</a:t>
            </a:r>
            <a:r>
              <a:rPr lang="en-US" sz="2400" dirty="0"/>
              <a:t>e at certain level of confidence</a:t>
            </a:r>
          </a:p>
          <a:p>
            <a:r>
              <a:rPr lang="en-US" sz="2400" b="0" i="0" dirty="0">
                <a:effectLst/>
              </a:rPr>
              <a:t>We never accept H0. Instead, we say: No sufficient evidence to reject H0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360DF231-F1C1-410D-9C36-D31739996A52}"/>
              </a:ext>
            </a:extLst>
          </p:cNvPr>
          <p:cNvSpPr/>
          <p:nvPr/>
        </p:nvSpPr>
        <p:spPr>
          <a:xfrm>
            <a:off x="1047750" y="1746382"/>
            <a:ext cx="3276600" cy="54333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Null Hypothesis (H0)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0488480F-6597-40E6-9DB3-92332B370ECD}"/>
              </a:ext>
            </a:extLst>
          </p:cNvPr>
          <p:cNvSpPr/>
          <p:nvPr/>
        </p:nvSpPr>
        <p:spPr>
          <a:xfrm>
            <a:off x="6000749" y="1746382"/>
            <a:ext cx="4581525" cy="54333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Alternative Hypothesis (H1)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8442E6-6B11-4460-8CA1-78D832EFF59D}"/>
              </a:ext>
            </a:extLst>
          </p:cNvPr>
          <p:cNvSpPr txBox="1"/>
          <p:nvPr/>
        </p:nvSpPr>
        <p:spPr>
          <a:xfrm>
            <a:off x="1000125" y="2529824"/>
            <a:ext cx="332422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/>
              <a:t>“Two website designs generate equal revenue”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6DCE1C5-CEBD-4DF1-A1EE-9A47DA0C8CE0}"/>
              </a:ext>
            </a:extLst>
          </p:cNvPr>
          <p:cNvSpPr txBox="1"/>
          <p:nvPr/>
        </p:nvSpPr>
        <p:spPr>
          <a:xfrm>
            <a:off x="5905500" y="2541047"/>
            <a:ext cx="397192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/>
              <a:t>“New website design generate more revenue than the existing one”</a:t>
            </a:r>
          </a:p>
        </p:txBody>
      </p:sp>
      <p:pic>
        <p:nvPicPr>
          <p:cNvPr id="20" name="Picture 2" descr="Versus - Aplikasi di Google Play">
            <a:extLst>
              <a:ext uri="{FF2B5EF4-FFF2-40B4-BE49-F238E27FC236}">
                <a16:creationId xmlns:a16="http://schemas.microsoft.com/office/drawing/2014/main" id="{2237723D-48E0-4202-ABD6-6E287B9C27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8687" y="2390390"/>
            <a:ext cx="752475" cy="752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156712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AD5AF3-A275-4D7B-976F-68E095530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types of error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B747534B-FA80-4D81-A99C-51A35D11B7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2132294"/>
              </p:ext>
            </p:extLst>
          </p:nvPr>
        </p:nvGraphicFramePr>
        <p:xfrm>
          <a:off x="1369391" y="2255380"/>
          <a:ext cx="9179340" cy="33909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59780">
                  <a:extLst>
                    <a:ext uri="{9D8B030D-6E8A-4147-A177-3AD203B41FA5}">
                      <a16:colId xmlns:a16="http://schemas.microsoft.com/office/drawing/2014/main" val="2675793376"/>
                    </a:ext>
                  </a:extLst>
                </a:gridCol>
                <a:gridCol w="3059780">
                  <a:extLst>
                    <a:ext uri="{9D8B030D-6E8A-4147-A177-3AD203B41FA5}">
                      <a16:colId xmlns:a16="http://schemas.microsoft.com/office/drawing/2014/main" val="1378169424"/>
                    </a:ext>
                  </a:extLst>
                </a:gridCol>
                <a:gridCol w="3059780">
                  <a:extLst>
                    <a:ext uri="{9D8B030D-6E8A-4147-A177-3AD203B41FA5}">
                      <a16:colId xmlns:a16="http://schemas.microsoft.com/office/drawing/2014/main" val="2113329161"/>
                    </a:ext>
                  </a:extLst>
                </a:gridCol>
              </a:tblGrid>
              <a:tr h="761664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Reject H0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Fail to Reject H0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1582939"/>
                  </a:ext>
                </a:extLst>
              </a:tr>
              <a:tr h="131465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Reality:</a:t>
                      </a:r>
                    </a:p>
                    <a:p>
                      <a:pPr algn="ctr"/>
                      <a:r>
                        <a:rPr lang="en-US" sz="2400" dirty="0"/>
                        <a:t>H0 is True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C00000"/>
                          </a:solidFill>
                        </a:rPr>
                        <a:t>Type I error</a:t>
                      </a:r>
                    </a:p>
                    <a:p>
                      <a:pPr algn="ctr"/>
                      <a:r>
                        <a:rPr lang="en-US" sz="2400" dirty="0"/>
                        <a:t>( </a:t>
                      </a:r>
                      <a:r>
                        <a:rPr lang="en-US" sz="2400" dirty="0">
                          <a:sym typeface="Symbol" panose="05050102010706020507" pitchFamily="18" charset="2"/>
                        </a:rPr>
                        <a:t> )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00B050"/>
                          </a:solidFill>
                        </a:rPr>
                        <a:t>Correct decision</a:t>
                      </a:r>
                    </a:p>
                    <a:p>
                      <a:pPr algn="ctr"/>
                      <a:r>
                        <a:rPr lang="en-US" sz="2400" dirty="0"/>
                        <a:t>Probability ( 1 - </a:t>
                      </a:r>
                      <a:r>
                        <a:rPr lang="en-US" sz="2400" dirty="0">
                          <a:sym typeface="Symbol" panose="05050102010706020507" pitchFamily="18" charset="2"/>
                        </a:rPr>
                        <a:t> )</a:t>
                      </a:r>
                      <a:endParaRPr 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73057101"/>
                  </a:ext>
                </a:extLst>
              </a:tr>
              <a:tr h="131465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 Reality:</a:t>
                      </a:r>
                    </a:p>
                    <a:p>
                      <a:pPr algn="ctr"/>
                      <a:r>
                        <a:rPr lang="en-US" sz="2400" dirty="0"/>
                        <a:t>H0 is False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00B050"/>
                          </a:solidFill>
                        </a:rPr>
                        <a:t>Correct decision</a:t>
                      </a:r>
                    </a:p>
                    <a:p>
                      <a:pPr algn="ctr"/>
                      <a:r>
                        <a:rPr lang="en-US" sz="2400" dirty="0"/>
                        <a:t>Power ( 1 - </a:t>
                      </a:r>
                      <a:r>
                        <a:rPr lang="en-US" sz="2400" dirty="0">
                          <a:sym typeface="Symbol" panose="05050102010706020507" pitchFamily="18" charset="2"/>
                        </a:rPr>
                        <a:t> )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C00000"/>
                          </a:solidFill>
                        </a:rPr>
                        <a:t>Type II error</a:t>
                      </a:r>
                    </a:p>
                    <a:p>
                      <a:pPr algn="ctr"/>
                      <a:r>
                        <a:rPr lang="en-US" sz="2400" dirty="0"/>
                        <a:t>( </a:t>
                      </a:r>
                      <a:r>
                        <a:rPr lang="en-US" sz="2400" dirty="0">
                          <a:sym typeface="Symbol" panose="05050102010706020507" pitchFamily="18" charset="2"/>
                        </a:rPr>
                        <a:t> )</a:t>
                      </a:r>
                      <a:endParaRPr 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994255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0574674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10" name="Picture 14" descr="Black Sedan Cartoon Illustration, Black Car, Cartoon Illustration, Car  Illustration PNG Transparent Clipart Image and PSD File for Free Download">
            <a:extLst>
              <a:ext uri="{FF2B5EF4-FFF2-40B4-BE49-F238E27FC236}">
                <a16:creationId xmlns:a16="http://schemas.microsoft.com/office/drawing/2014/main" id="{BA46377E-85EE-4D89-9E0F-6404F28747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5F5F5"/>
              </a:clrFrom>
              <a:clrTo>
                <a:srgbClr val="F5F5F5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877" b="25848"/>
          <a:stretch/>
        </p:blipFill>
        <p:spPr bwMode="auto">
          <a:xfrm>
            <a:off x="7744326" y="2903621"/>
            <a:ext cx="4430494" cy="1917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CF1EA65-9F6F-4519-BA3F-507F1D6B6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Hypothesis testing: </a:t>
            </a:r>
            <a:r>
              <a:rPr lang="en-US" u="sng" dirty="0"/>
              <a:t>the court</a:t>
            </a:r>
          </a:p>
        </p:txBody>
      </p:sp>
      <p:pic>
        <p:nvPicPr>
          <p:cNvPr id="29698" name="Picture 2" descr="Premium Vector | Cartoon retro bank building or courthouse with columns  illustration isolated on white">
            <a:extLst>
              <a:ext uri="{FF2B5EF4-FFF2-40B4-BE49-F238E27FC236}">
                <a16:creationId xmlns:a16="http://schemas.microsoft.com/office/drawing/2014/main" id="{DE1C4C72-29F6-45CB-AA10-EBE30976A6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192" y="1890876"/>
            <a:ext cx="4120314" cy="3369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702" name="Picture 6" descr="Calling - Retro Cartoon Carpenter Worker Vector Illustration��� — Stock  Vector © lineartist #261113560">
            <a:extLst>
              <a:ext uri="{FF2B5EF4-FFF2-40B4-BE49-F238E27FC236}">
                <a16:creationId xmlns:a16="http://schemas.microsoft.com/office/drawing/2014/main" id="{552B95A2-1E79-4476-A946-355DC87046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83" b="14152"/>
          <a:stretch/>
        </p:blipFill>
        <p:spPr bwMode="auto">
          <a:xfrm>
            <a:off x="4951746" y="2506281"/>
            <a:ext cx="1551488" cy="2347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DA37085-2FFE-4A8B-9CA7-D27686FD67F8}"/>
              </a:ext>
            </a:extLst>
          </p:cNvPr>
          <p:cNvSpPr txBox="1"/>
          <p:nvPr/>
        </p:nvSpPr>
        <p:spPr>
          <a:xfrm>
            <a:off x="6513093" y="3080089"/>
            <a:ext cx="30159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Man</a:t>
            </a:r>
          </a:p>
          <a:p>
            <a:r>
              <a:rPr lang="en-US" dirty="0"/>
              <a:t>About 40s</a:t>
            </a:r>
          </a:p>
          <a:p>
            <a:r>
              <a:rPr lang="en-US" dirty="0"/>
              <a:t>180 cm tall</a:t>
            </a:r>
          </a:p>
          <a:p>
            <a:r>
              <a:rPr lang="en-US" dirty="0"/>
              <a:t>Black sedan</a:t>
            </a:r>
          </a:p>
        </p:txBody>
      </p:sp>
      <p:pic>
        <p:nvPicPr>
          <p:cNvPr id="29708" name="Picture 12" descr="Arrest Cartoon Images, Stock Photos &amp; Vectors | Shutterstock">
            <a:extLst>
              <a:ext uri="{FF2B5EF4-FFF2-40B4-BE49-F238E27FC236}">
                <a16:creationId xmlns:a16="http://schemas.microsoft.com/office/drawing/2014/main" id="{BB5C4C2C-4963-47FC-A278-5F74E7E4B2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526"/>
          <a:stretch/>
        </p:blipFill>
        <p:spPr bwMode="auto">
          <a:xfrm>
            <a:off x="9031707" y="2255983"/>
            <a:ext cx="3015916" cy="2711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6ABA482-FD0D-4E08-B40B-0F53BE1E65CF}"/>
              </a:ext>
            </a:extLst>
          </p:cNvPr>
          <p:cNvSpPr txBox="1"/>
          <p:nvPr/>
        </p:nvSpPr>
        <p:spPr>
          <a:xfrm>
            <a:off x="625645" y="6228984"/>
            <a:ext cx="37680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Souce</a:t>
            </a:r>
            <a:r>
              <a:rPr lang="en-US" sz="1400" dirty="0"/>
              <a:t>: </a:t>
            </a:r>
            <a:r>
              <a:rPr lang="en-US" sz="1400" b="0" i="0" dirty="0">
                <a:effectLst/>
                <a:latin typeface="Roboto"/>
                <a:hlinkClick r:id="rId6"/>
              </a:rPr>
              <a:t>Rahul Patwari</a:t>
            </a:r>
            <a:r>
              <a:rPr lang="en-US" sz="1400" b="0" i="0" dirty="0">
                <a:effectLst/>
                <a:latin typeface="Roboto"/>
              </a:rPr>
              <a:t> @ </a:t>
            </a:r>
            <a:r>
              <a:rPr lang="en-US" sz="1400" b="0" i="0" dirty="0" err="1">
                <a:effectLst/>
                <a:latin typeface="Roboto"/>
              </a:rPr>
              <a:t>Youtube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044062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7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97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97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F1EA65-9F6F-4519-BA3F-507F1D6B6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Hypothesis testing: </a:t>
            </a:r>
            <a:r>
              <a:rPr lang="en-US" u="sng" dirty="0"/>
              <a:t>the court</a:t>
            </a:r>
          </a:p>
        </p:txBody>
      </p:sp>
      <p:pic>
        <p:nvPicPr>
          <p:cNvPr id="28678" name="Picture 6" descr="I Missed My Court Date - Judge Cartoon, transparent png">
            <a:extLst>
              <a:ext uri="{FF2B5EF4-FFF2-40B4-BE49-F238E27FC236}">
                <a16:creationId xmlns:a16="http://schemas.microsoft.com/office/drawing/2014/main" id="{E408C9EB-4E85-46C6-B411-5F3420A567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592" y="2038982"/>
            <a:ext cx="3371850" cy="3104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31E61DC-7055-4199-9FAC-8F18E26F1E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2627" y="4632270"/>
            <a:ext cx="803448" cy="25619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14BCD36-FB0D-419D-8343-A7718BB69491}"/>
              </a:ext>
            </a:extLst>
          </p:cNvPr>
          <p:cNvSpPr txBox="1"/>
          <p:nvPr/>
        </p:nvSpPr>
        <p:spPr>
          <a:xfrm>
            <a:off x="7400925" y="1667227"/>
            <a:ext cx="18002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Innocent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A172777-D7FF-4FC3-A8FC-F3A3C2147AAA}"/>
              </a:ext>
            </a:extLst>
          </p:cNvPr>
          <p:cNvSpPr txBox="1"/>
          <p:nvPr/>
        </p:nvSpPr>
        <p:spPr>
          <a:xfrm>
            <a:off x="8417591" y="3446763"/>
            <a:ext cx="18002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Guilty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6D7EE27-6246-4F25-85A6-E5B988D2276B}"/>
              </a:ext>
            </a:extLst>
          </p:cNvPr>
          <p:cNvSpPr txBox="1"/>
          <p:nvPr/>
        </p:nvSpPr>
        <p:spPr>
          <a:xfrm>
            <a:off x="5921709" y="1715816"/>
            <a:ext cx="15478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Courtroom hypothesis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49FD366-E004-4F0B-A5F8-5623CF7B4F25}"/>
              </a:ext>
            </a:extLst>
          </p:cNvPr>
          <p:cNvSpPr txBox="1"/>
          <p:nvPr/>
        </p:nvSpPr>
        <p:spPr>
          <a:xfrm>
            <a:off x="8417591" y="3987594"/>
            <a:ext cx="2914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Alternative hypothesis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FB4DC4-CCEA-4FA9-BF60-A3061B414BAF}"/>
              </a:ext>
            </a:extLst>
          </p:cNvPr>
          <p:cNvSpPr txBox="1"/>
          <p:nvPr/>
        </p:nvSpPr>
        <p:spPr>
          <a:xfrm>
            <a:off x="7400924" y="2229598"/>
            <a:ext cx="3052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Our job is to disapprove this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20F4D7C-EFB0-4247-968B-9C832A3D15B7}"/>
              </a:ext>
            </a:extLst>
          </p:cNvPr>
          <p:cNvCxnSpPr>
            <a:cxnSpLocks/>
          </p:cNvCxnSpPr>
          <p:nvPr/>
        </p:nvCxnSpPr>
        <p:spPr>
          <a:xfrm flipH="1">
            <a:off x="6753726" y="2598930"/>
            <a:ext cx="647201" cy="8300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DC14517-E5FD-4AAA-87FD-A0C77D35977E}"/>
              </a:ext>
            </a:extLst>
          </p:cNvPr>
          <p:cNvSpPr txBox="1"/>
          <p:nvPr/>
        </p:nvSpPr>
        <p:spPr>
          <a:xfrm>
            <a:off x="5694948" y="3687787"/>
            <a:ext cx="2001336" cy="52322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800" b="1" dirty="0"/>
              <a:t>EVIDENCE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E6357C0-D5D5-4DAF-92C3-2B53509AE6AC}"/>
              </a:ext>
            </a:extLst>
          </p:cNvPr>
          <p:cNvSpPr txBox="1"/>
          <p:nvPr/>
        </p:nvSpPr>
        <p:spPr>
          <a:xfrm>
            <a:off x="8405729" y="4356486"/>
            <a:ext cx="3052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So we can accept this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D54AB7A-7EE6-4F6A-AEAC-A3250030B92F}"/>
              </a:ext>
            </a:extLst>
          </p:cNvPr>
          <p:cNvSpPr txBox="1"/>
          <p:nvPr/>
        </p:nvSpPr>
        <p:spPr>
          <a:xfrm>
            <a:off x="4802856" y="2598930"/>
            <a:ext cx="19718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If innocent, very </a:t>
            </a:r>
            <a:r>
              <a:rPr lang="en-US" u="sng" dirty="0">
                <a:solidFill>
                  <a:srgbClr val="7030A0"/>
                </a:solidFill>
              </a:rPr>
              <a:t>unlikely</a:t>
            </a:r>
            <a:r>
              <a:rPr lang="en-US" dirty="0">
                <a:solidFill>
                  <a:srgbClr val="7030A0"/>
                </a:solidFill>
              </a:rPr>
              <a:t> to find this evidence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B71B83E-9E9C-4868-A9B3-D021A3E227E6}"/>
              </a:ext>
            </a:extLst>
          </p:cNvPr>
          <p:cNvSpPr txBox="1"/>
          <p:nvPr/>
        </p:nvSpPr>
        <p:spPr>
          <a:xfrm>
            <a:off x="5003295" y="4787579"/>
            <a:ext cx="362735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</a:rPr>
              <a:t>HOW UNLIKELY?</a:t>
            </a:r>
          </a:p>
          <a:p>
            <a:r>
              <a:rPr lang="en-US" sz="2000" dirty="0">
                <a:solidFill>
                  <a:srgbClr val="C00000"/>
                </a:solidFill>
              </a:rPr>
              <a:t>50%: chance he’s innocent and we found that evidence</a:t>
            </a:r>
          </a:p>
          <a:p>
            <a:r>
              <a:rPr lang="en-US" sz="2000" dirty="0">
                <a:solidFill>
                  <a:srgbClr val="C00000"/>
                </a:solidFill>
              </a:rPr>
              <a:t>20%</a:t>
            </a:r>
          </a:p>
          <a:p>
            <a:r>
              <a:rPr lang="en-US" sz="2000" dirty="0">
                <a:solidFill>
                  <a:srgbClr val="C00000"/>
                </a:solidFill>
              </a:rPr>
              <a:t>5%</a:t>
            </a:r>
          </a:p>
          <a:p>
            <a:r>
              <a:rPr lang="en-US" sz="2000" dirty="0">
                <a:solidFill>
                  <a:srgbClr val="C00000"/>
                </a:solidFill>
              </a:rPr>
              <a:t>1%</a:t>
            </a:r>
          </a:p>
        </p:txBody>
      </p:sp>
      <p:sp>
        <p:nvSpPr>
          <p:cNvPr id="30" name="Right Brace 29">
            <a:extLst>
              <a:ext uri="{FF2B5EF4-FFF2-40B4-BE49-F238E27FC236}">
                <a16:creationId xmlns:a16="http://schemas.microsoft.com/office/drawing/2014/main" id="{A7392585-14A2-4F21-A7C2-3DFD87463460}"/>
              </a:ext>
            </a:extLst>
          </p:cNvPr>
          <p:cNvSpPr/>
          <p:nvPr/>
        </p:nvSpPr>
        <p:spPr>
          <a:xfrm>
            <a:off x="8871284" y="5005137"/>
            <a:ext cx="619127" cy="1721434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672" name="TextBox 28671">
            <a:extLst>
              <a:ext uri="{FF2B5EF4-FFF2-40B4-BE49-F238E27FC236}">
                <a16:creationId xmlns:a16="http://schemas.microsoft.com/office/drawing/2014/main" id="{34B44872-2CE8-4835-AD35-30C1F1FED169}"/>
              </a:ext>
            </a:extLst>
          </p:cNvPr>
          <p:cNvSpPr txBox="1"/>
          <p:nvPr/>
        </p:nvSpPr>
        <p:spPr>
          <a:xfrm>
            <a:off x="9625263" y="5550569"/>
            <a:ext cx="18331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Significant level (alpha)</a:t>
            </a:r>
          </a:p>
        </p:txBody>
      </p:sp>
      <p:sp>
        <p:nvSpPr>
          <p:cNvPr id="28673" name="TextBox 28672">
            <a:extLst>
              <a:ext uri="{FF2B5EF4-FFF2-40B4-BE49-F238E27FC236}">
                <a16:creationId xmlns:a16="http://schemas.microsoft.com/office/drawing/2014/main" id="{9A628E22-9085-4CDE-B73F-41D4FE243FCB}"/>
              </a:ext>
            </a:extLst>
          </p:cNvPr>
          <p:cNvSpPr txBox="1"/>
          <p:nvPr/>
        </p:nvSpPr>
        <p:spPr>
          <a:xfrm>
            <a:off x="625645" y="6228984"/>
            <a:ext cx="37680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Souce</a:t>
            </a:r>
            <a:r>
              <a:rPr lang="en-US" sz="1400" dirty="0"/>
              <a:t>: </a:t>
            </a:r>
            <a:r>
              <a:rPr lang="en-US" sz="1400" b="0" i="0" dirty="0">
                <a:effectLst/>
                <a:latin typeface="Roboto"/>
                <a:hlinkClick r:id="rId4"/>
              </a:rPr>
              <a:t>Rahul Patwari</a:t>
            </a:r>
            <a:r>
              <a:rPr lang="en-US" sz="1400" b="0" i="0" dirty="0">
                <a:effectLst/>
                <a:latin typeface="Roboto"/>
              </a:rPr>
              <a:t> @ </a:t>
            </a:r>
            <a:r>
              <a:rPr lang="en-US" sz="1400" b="0" i="0" dirty="0" err="1">
                <a:effectLst/>
                <a:latin typeface="Roboto"/>
              </a:rPr>
              <a:t>Youtube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734866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86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1" grpId="0"/>
      <p:bldP spid="13" grpId="0"/>
      <p:bldP spid="14" grpId="0"/>
      <p:bldP spid="19" grpId="0" animBg="1"/>
      <p:bldP spid="25" grpId="0"/>
      <p:bldP spid="26" grpId="0"/>
      <p:bldP spid="30" grpId="0" animBg="1"/>
      <p:bldP spid="28672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 descr="Images: innocent boy cartoon image | Innocent Cartoon Boy — Stock Vector ©  baavli #70026275">
            <a:extLst>
              <a:ext uri="{FF2B5EF4-FFF2-40B4-BE49-F238E27FC236}">
                <a16:creationId xmlns:a16="http://schemas.microsoft.com/office/drawing/2014/main" id="{3614F496-BAA3-4CDE-8E84-8FEA58F5C8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9957" y="1457215"/>
            <a:ext cx="1422400" cy="243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28" name="Picture 4" descr="Premium Vector | Cute thief character. vector cartoon illustration. bandit  with bag. robber in mask">
            <a:extLst>
              <a:ext uri="{FF2B5EF4-FFF2-40B4-BE49-F238E27FC236}">
                <a16:creationId xmlns:a16="http://schemas.microsoft.com/office/drawing/2014/main" id="{D3018066-A64F-49C2-A084-3ECD86EE9A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2755" y="3920735"/>
            <a:ext cx="2914650" cy="2914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Images: innocent boy cartoon image | Innocent Cartoon Boy — Stock Vector ©  baavli #70026275">
            <a:extLst>
              <a:ext uri="{FF2B5EF4-FFF2-40B4-BE49-F238E27FC236}">
                <a16:creationId xmlns:a16="http://schemas.microsoft.com/office/drawing/2014/main" id="{B4CDE453-77BB-4477-BCBB-EB2DEA20DA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9957" y="4160310"/>
            <a:ext cx="1422400" cy="243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Premium Vector | Cute thief character. vector cartoon illustration. bandit  with bag. robber in mask">
            <a:extLst>
              <a:ext uri="{FF2B5EF4-FFF2-40B4-BE49-F238E27FC236}">
                <a16:creationId xmlns:a16="http://schemas.microsoft.com/office/drawing/2014/main" id="{5C8B994E-1539-43D3-BDE9-EEF78B5620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3789" y="1222680"/>
            <a:ext cx="2914650" cy="2914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30" name="Picture 6" descr="Free Cartoon Jail Cell, Download Free Clip Art, Free Clip Art on Clipart  Library">
            <a:extLst>
              <a:ext uri="{FF2B5EF4-FFF2-40B4-BE49-F238E27FC236}">
                <a16:creationId xmlns:a16="http://schemas.microsoft.com/office/drawing/2014/main" id="{9877D99E-BB11-4F80-A902-576CAE0552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6843" y="4129336"/>
            <a:ext cx="2466474" cy="2466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Free Cartoon Jail Cell, Download Free Clip Art, Free Clip Art on Clipart  Library">
            <a:extLst>
              <a:ext uri="{FF2B5EF4-FFF2-40B4-BE49-F238E27FC236}">
                <a16:creationId xmlns:a16="http://schemas.microsoft.com/office/drawing/2014/main" id="{E980F3F3-2858-4796-9CA0-4BE244ABA0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920" y="4144823"/>
            <a:ext cx="2466474" cy="2466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DA686DF-5979-41DD-8B49-BD3980B07461}"/>
              </a:ext>
            </a:extLst>
          </p:cNvPr>
          <p:cNvSpPr txBox="1"/>
          <p:nvPr/>
        </p:nvSpPr>
        <p:spPr>
          <a:xfrm>
            <a:off x="2761247" y="2194902"/>
            <a:ext cx="246647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Judge doesn’t reject his innocent </a:t>
            </a:r>
          </a:p>
          <a:p>
            <a:r>
              <a:rPr lang="en-US" sz="2000" b="1" dirty="0">
                <a:solidFill>
                  <a:srgbClr val="00B050"/>
                </a:solidFill>
              </a:rPr>
              <a:t>CORRECT DECISION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043F298-F5F3-449C-B1ED-2C004607B798}"/>
              </a:ext>
            </a:extLst>
          </p:cNvPr>
          <p:cNvSpPr txBox="1"/>
          <p:nvPr/>
        </p:nvSpPr>
        <p:spPr>
          <a:xfrm>
            <a:off x="9222203" y="4423953"/>
            <a:ext cx="246647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Judge reject his innocent </a:t>
            </a:r>
          </a:p>
          <a:p>
            <a:r>
              <a:rPr lang="en-US" sz="2000" b="1" dirty="0">
                <a:solidFill>
                  <a:srgbClr val="00B050"/>
                </a:solidFill>
              </a:rPr>
              <a:t>CORRECT DECISION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E82356-A7A7-47D2-ADC0-454C7A3F88FC}"/>
              </a:ext>
            </a:extLst>
          </p:cNvPr>
          <p:cNvSpPr txBox="1"/>
          <p:nvPr/>
        </p:nvSpPr>
        <p:spPr>
          <a:xfrm>
            <a:off x="8853237" y="2194901"/>
            <a:ext cx="246647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Judge doesn’t reject his innocent </a:t>
            </a:r>
          </a:p>
          <a:p>
            <a:r>
              <a:rPr lang="en-US" sz="2000" b="1" dirty="0">
                <a:solidFill>
                  <a:srgbClr val="FF0000"/>
                </a:solidFill>
              </a:rPr>
              <a:t>ERROR (Type II)  : </a:t>
            </a:r>
            <a:r>
              <a:rPr lang="en-US" sz="2000" b="1" dirty="0">
                <a:solidFill>
                  <a:srgbClr val="FF0000"/>
                </a:solidFill>
                <a:sym typeface="Symbol" panose="05050102010706020507" pitchFamily="18" charset="2"/>
              </a:rPr>
              <a:t></a:t>
            </a:r>
            <a:endParaRPr lang="en-US" sz="2000" b="1" dirty="0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B38677D-00E7-41F6-A45C-2B5C26EEDF74}"/>
              </a:ext>
            </a:extLst>
          </p:cNvPr>
          <p:cNvSpPr txBox="1"/>
          <p:nvPr/>
        </p:nvSpPr>
        <p:spPr>
          <a:xfrm>
            <a:off x="3167315" y="4559218"/>
            <a:ext cx="246647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Judge reject his innocent </a:t>
            </a:r>
          </a:p>
          <a:p>
            <a:r>
              <a:rPr lang="en-US" sz="2000" b="1" dirty="0">
                <a:solidFill>
                  <a:srgbClr val="FF0000"/>
                </a:solidFill>
              </a:rPr>
              <a:t>ERROR (Type I)  : </a:t>
            </a:r>
            <a:r>
              <a:rPr lang="en-US" sz="2000" b="1" dirty="0">
                <a:solidFill>
                  <a:srgbClr val="FF0000"/>
                </a:solidFill>
                <a:sym typeface="Symbol" panose="05050102010706020507" pitchFamily="18" charset="2"/>
              </a:rPr>
              <a:t></a:t>
            </a:r>
            <a:endParaRPr lang="en-US" sz="2000" b="1" dirty="0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A36FF72-5CF3-4899-B69F-812449C09935}"/>
              </a:ext>
            </a:extLst>
          </p:cNvPr>
          <p:cNvSpPr txBox="1"/>
          <p:nvPr/>
        </p:nvSpPr>
        <p:spPr>
          <a:xfrm>
            <a:off x="9118017" y="6288033"/>
            <a:ext cx="37680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Souce</a:t>
            </a:r>
            <a:r>
              <a:rPr lang="en-US" sz="1400" dirty="0"/>
              <a:t>: </a:t>
            </a:r>
            <a:r>
              <a:rPr lang="en-US" sz="1400" b="0" i="0" dirty="0">
                <a:effectLst/>
                <a:latin typeface="Roboto"/>
                <a:hlinkClick r:id="rId5"/>
              </a:rPr>
              <a:t>Rahul Patwari</a:t>
            </a:r>
            <a:r>
              <a:rPr lang="en-US" sz="1400" b="0" i="0" dirty="0">
                <a:effectLst/>
                <a:latin typeface="Roboto"/>
              </a:rPr>
              <a:t> @ </a:t>
            </a:r>
            <a:r>
              <a:rPr lang="en-US" sz="1400" b="0" i="0" dirty="0" err="1">
                <a:effectLst/>
                <a:latin typeface="Roboto"/>
              </a:rPr>
              <a:t>Youtube</a:t>
            </a:r>
            <a:endParaRPr lang="en-US" sz="1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90846C5-2245-411F-BE1A-7954BB858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Hypothesis testing: </a:t>
            </a:r>
            <a:r>
              <a:rPr lang="en-US" u="sng" dirty="0"/>
              <a:t>the court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5255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6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66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66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06277A-D364-498E-B770-C2716D7EE3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3152" y="2265370"/>
            <a:ext cx="6650991" cy="2409045"/>
          </a:xfrm>
        </p:spPr>
        <p:txBody>
          <a:bodyPr>
            <a:normAutofit/>
          </a:bodyPr>
          <a:lstStyle/>
          <a:p>
            <a:r>
              <a:rPr lang="en-US" sz="2400" dirty="0"/>
              <a:t>There are un-avoidable errors in statistics</a:t>
            </a:r>
          </a:p>
          <a:p>
            <a:r>
              <a:rPr lang="en-US" sz="2400" dirty="0"/>
              <a:t>That’s why statistics is also defined as </a:t>
            </a:r>
            <a:r>
              <a:rPr lang="en-US" sz="2400" b="1" dirty="0"/>
              <a:t>science of uncertainty </a:t>
            </a:r>
          </a:p>
          <a:p>
            <a:r>
              <a:rPr lang="en-US" sz="2400" dirty="0"/>
              <a:t>The role of statisticians is to </a:t>
            </a:r>
            <a:r>
              <a:rPr lang="en-US" sz="2400" b="1" dirty="0"/>
              <a:t>quantify</a:t>
            </a:r>
            <a:r>
              <a:rPr lang="en-US" sz="2400" dirty="0"/>
              <a:t> and </a:t>
            </a:r>
            <a:r>
              <a:rPr lang="en-US" sz="2400" b="1" dirty="0"/>
              <a:t>minimize</a:t>
            </a:r>
            <a:r>
              <a:rPr lang="en-US" sz="2400" dirty="0"/>
              <a:t> the error</a:t>
            </a:r>
          </a:p>
        </p:txBody>
      </p:sp>
      <p:pic>
        <p:nvPicPr>
          <p:cNvPr id="47106" name="Picture 2" descr="Dice throw (review) - Wikipedia">
            <a:extLst>
              <a:ext uri="{FF2B5EF4-FFF2-40B4-BE49-F238E27FC236}">
                <a16:creationId xmlns:a16="http://schemas.microsoft.com/office/drawing/2014/main" id="{012E7115-6A38-468A-9448-6AC3CE32C9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546" y="2264900"/>
            <a:ext cx="2495967" cy="1599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21257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10" name="Picture 6" descr="Ini 4 peramal yang tepat ramal Jerman juara Piala Dunia Halaman 4 |  merdeka.com">
            <a:extLst>
              <a:ext uri="{FF2B5EF4-FFF2-40B4-BE49-F238E27FC236}">
                <a16:creationId xmlns:a16="http://schemas.microsoft.com/office/drawing/2014/main" id="{99C36D5F-6764-4E69-BE76-776CD37FEC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488" y="1152524"/>
            <a:ext cx="8963025" cy="448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E45CD91-FCA3-402D-90FE-9FB46E8226CC}"/>
              </a:ext>
            </a:extLst>
          </p:cNvPr>
          <p:cNvSpPr txBox="1"/>
          <p:nvPr/>
        </p:nvSpPr>
        <p:spPr>
          <a:xfrm>
            <a:off x="1330960" y="5705476"/>
            <a:ext cx="96598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/>
              <a:t>But, statistics (and also data science, of course) </a:t>
            </a:r>
            <a:r>
              <a:rPr lang="en-US" sz="2800" b="1" i="1" dirty="0"/>
              <a:t>is not a magic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924D979-B2BF-4C0B-9EB0-3836255CC8DA}"/>
              </a:ext>
            </a:extLst>
          </p:cNvPr>
          <p:cNvSpPr/>
          <p:nvPr/>
        </p:nvSpPr>
        <p:spPr>
          <a:xfrm>
            <a:off x="226575" y="3076475"/>
            <a:ext cx="112475" cy="7050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18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5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C3C6F-A03A-4130-BA21-01D41555AE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 test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59E6ECB-ED6F-41E3-8CAE-DE2EAD08DD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9461007"/>
              </p:ext>
            </p:extLst>
          </p:nvPr>
        </p:nvGraphicFramePr>
        <p:xfrm>
          <a:off x="581192" y="1618024"/>
          <a:ext cx="11029616" cy="4785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32029">
                  <a:extLst>
                    <a:ext uri="{9D8B030D-6E8A-4147-A177-3AD203B41FA5}">
                      <a16:colId xmlns:a16="http://schemas.microsoft.com/office/drawing/2014/main" val="2659992751"/>
                    </a:ext>
                  </a:extLst>
                </a:gridCol>
                <a:gridCol w="8097587">
                  <a:extLst>
                    <a:ext uri="{9D8B030D-6E8A-4147-A177-3AD203B41FA5}">
                      <a16:colId xmlns:a16="http://schemas.microsoft.com/office/drawing/2014/main" val="478711137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sz="2000" b="1" kern="1200" dirty="0">
                          <a:solidFill>
                            <a:schemeClr val="lt1"/>
                          </a:solidFill>
                          <a:effectLst/>
                        </a:rPr>
                        <a:t>Correlational</a:t>
                      </a:r>
                      <a:r>
                        <a:rPr lang="en-US" sz="2000" b="0" kern="1200" dirty="0">
                          <a:solidFill>
                            <a:schemeClr val="lt1"/>
                          </a:solidFill>
                          <a:effectLst/>
                        </a:rPr>
                        <a:t>: test an association or relationship between variables</a:t>
                      </a:r>
                      <a:endParaRPr lang="en-US" sz="2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36709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0" kern="1200" dirty="0">
                          <a:solidFill>
                            <a:schemeClr val="dk1"/>
                          </a:solidFill>
                          <a:effectLst/>
                        </a:rPr>
                        <a:t>Pearson Correlation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kern="1200">
                          <a:solidFill>
                            <a:schemeClr val="dk1"/>
                          </a:solidFill>
                          <a:effectLst/>
                        </a:rPr>
                        <a:t>Tests for the strength of the association between two continuous variables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56262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0" kern="1200" dirty="0">
                          <a:solidFill>
                            <a:schemeClr val="dk1"/>
                          </a:solidFill>
                          <a:effectLst/>
                        </a:rPr>
                        <a:t>Spearman Correlation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kern="1200" dirty="0">
                          <a:solidFill>
                            <a:schemeClr val="dk1"/>
                          </a:solidFill>
                          <a:effectLst/>
                        </a:rPr>
                        <a:t>Tests for the strength of the association between two ordinal variables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3128987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sz="2000" b="1" kern="1200" dirty="0">
                          <a:solidFill>
                            <a:schemeClr val="bg1"/>
                          </a:solidFill>
                          <a:effectLst/>
                        </a:rPr>
                        <a:t>Comparison of Means</a:t>
                      </a:r>
                      <a:r>
                        <a:rPr lang="en-US" sz="2000" b="0" kern="1200" dirty="0">
                          <a:solidFill>
                            <a:schemeClr val="bg1"/>
                          </a:solidFill>
                          <a:effectLst/>
                        </a:rPr>
                        <a:t>: test the difference between the means of variables</a:t>
                      </a:r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97946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0" kern="1200" dirty="0">
                          <a:solidFill>
                            <a:schemeClr val="dk1"/>
                          </a:solidFill>
                          <a:effectLst/>
                        </a:rPr>
                        <a:t>T-Test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kern="1200">
                          <a:solidFill>
                            <a:schemeClr val="dk1"/>
                          </a:solidFill>
                          <a:effectLst/>
                        </a:rPr>
                        <a:t>Tests for the difference between two group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43191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0" kern="1200" dirty="0">
                          <a:solidFill>
                            <a:schemeClr val="dk1"/>
                          </a:solidFill>
                          <a:effectLst/>
                        </a:rPr>
                        <a:t>ANOVA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kern="1200" dirty="0">
                          <a:solidFill>
                            <a:schemeClr val="dk1"/>
                          </a:solidFill>
                          <a:effectLst/>
                        </a:rPr>
                        <a:t>Tests for the difference between group means (more than 2 groups)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7913275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sz="2000" b="1" kern="1200" dirty="0">
                          <a:solidFill>
                            <a:schemeClr val="bg1"/>
                          </a:solidFill>
                          <a:effectLst/>
                        </a:rPr>
                        <a:t>Regression</a:t>
                      </a:r>
                      <a:r>
                        <a:rPr lang="en-US" sz="2000" b="0" kern="1200" dirty="0">
                          <a:solidFill>
                            <a:schemeClr val="bg1"/>
                          </a:solidFill>
                          <a:effectLst/>
                        </a:rPr>
                        <a:t>: test if change in one variable predicts change in another variable</a:t>
                      </a:r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42860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Linear regression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kern="1200">
                          <a:solidFill>
                            <a:schemeClr val="dk1"/>
                          </a:solidFill>
                          <a:effectLst/>
                        </a:rPr>
                        <a:t>Tests how change in the predictor variable predicts the level of change in the outcome variable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09943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Logistics regression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kern="1200" dirty="0">
                          <a:solidFill>
                            <a:schemeClr val="dk1"/>
                          </a:solidFill>
                          <a:effectLst/>
                        </a:rPr>
                        <a:t>Tests how change in the predictor variable predicts the level of change in the </a:t>
                      </a:r>
                      <a:r>
                        <a:rPr lang="en-US" sz="2000" b="1" kern="1200" dirty="0">
                          <a:solidFill>
                            <a:schemeClr val="dk1"/>
                          </a:solidFill>
                          <a:effectLst/>
                        </a:rPr>
                        <a:t>categorical </a:t>
                      </a:r>
                      <a:r>
                        <a:rPr lang="en-US" sz="2000" b="0" kern="1200" dirty="0">
                          <a:solidFill>
                            <a:schemeClr val="dk1"/>
                          </a:solidFill>
                          <a:effectLst/>
                        </a:rPr>
                        <a:t>outcome variable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87500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355821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C1875D-B772-48D5-9C45-BF35E5E30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Hypothesis testing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E91D7A-C104-476C-A4FF-96DE4570F1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AutoNum type="arabicPeriod"/>
            </a:pPr>
            <a:r>
              <a:rPr lang="en-US" dirty="0"/>
              <a:t>State the null hypothesis, </a:t>
            </a:r>
            <a:r>
              <a:rPr lang="en-US" b="1" dirty="0"/>
              <a:t>H</a:t>
            </a:r>
            <a:r>
              <a:rPr lang="en-US" b="1" baseline="-25000" dirty="0"/>
              <a:t>0</a:t>
            </a:r>
            <a:r>
              <a:rPr lang="en-US" dirty="0"/>
              <a:t> and the alternative hypothesis, </a:t>
            </a:r>
            <a:r>
              <a:rPr lang="en-US" b="1" dirty="0"/>
              <a:t>H</a:t>
            </a:r>
            <a:r>
              <a:rPr lang="en-US" b="1" baseline="-25000" dirty="0"/>
              <a:t>1</a:t>
            </a:r>
          </a:p>
          <a:p>
            <a:pPr marL="514350" indent="-514350">
              <a:buAutoNum type="arabicPeriod"/>
            </a:pPr>
            <a:r>
              <a:rPr lang="en-US" dirty="0"/>
              <a:t>Choose an alpha </a:t>
            </a:r>
            <a:r>
              <a:rPr lang="en-US" b="1" dirty="0">
                <a:sym typeface="Symbol" panose="05050102010706020507" pitchFamily="18" charset="2"/>
              </a:rPr>
              <a:t></a:t>
            </a:r>
            <a:r>
              <a:rPr lang="en-US" dirty="0"/>
              <a:t>, our significance level</a:t>
            </a:r>
          </a:p>
          <a:p>
            <a:pPr marL="514350" indent="-514350">
              <a:buAutoNum type="arabicPeriod"/>
            </a:pPr>
            <a:r>
              <a:rPr lang="en-US" dirty="0"/>
              <a:t>Select a </a:t>
            </a:r>
            <a:r>
              <a:rPr lang="en-US" b="1" dirty="0"/>
              <a:t>statistical test</a:t>
            </a:r>
            <a:r>
              <a:rPr lang="en-US" dirty="0"/>
              <a:t>, and calculate the observed</a:t>
            </a:r>
            <a:r>
              <a:rPr lang="en-US" b="1" dirty="0"/>
              <a:t> test statistic</a:t>
            </a:r>
          </a:p>
          <a:p>
            <a:pPr marL="514350" indent="-514350">
              <a:buAutoNum type="arabicPeriod"/>
            </a:pPr>
            <a:r>
              <a:rPr lang="en-US" dirty="0"/>
              <a:t>Find the </a:t>
            </a:r>
            <a:r>
              <a:rPr lang="en-US" b="1" dirty="0"/>
              <a:t>critical value </a:t>
            </a:r>
            <a:r>
              <a:rPr lang="en-US" dirty="0"/>
              <a:t>of the test statistic ( and/or </a:t>
            </a:r>
            <a:r>
              <a:rPr lang="en-US" b="1" i="1" dirty="0"/>
              <a:t>p-</a:t>
            </a:r>
            <a:r>
              <a:rPr lang="en-US" b="1" dirty="0"/>
              <a:t>value</a:t>
            </a:r>
            <a:r>
              <a:rPr lang="en-US" dirty="0"/>
              <a:t>) </a:t>
            </a:r>
          </a:p>
          <a:p>
            <a:pPr marL="514350" indent="-514350">
              <a:buAutoNum type="arabicPeriod"/>
            </a:pPr>
            <a:r>
              <a:rPr lang="en-US" dirty="0"/>
              <a:t>Compare the observed test statistic with the critical value, (or compare the </a:t>
            </a:r>
            <a:r>
              <a:rPr lang="en-US" b="1" dirty="0"/>
              <a:t>p-value </a:t>
            </a:r>
            <a:r>
              <a:rPr lang="en-US" dirty="0"/>
              <a:t>with </a:t>
            </a:r>
            <a:r>
              <a:rPr lang="en-US" b="1" dirty="0">
                <a:sym typeface="Symbol" panose="05050102010706020507" pitchFamily="18" charset="2"/>
              </a:rPr>
              <a:t></a:t>
            </a:r>
            <a:r>
              <a:rPr lang="en-US" dirty="0"/>
              <a:t>), and decide to accept or reject H</a:t>
            </a:r>
            <a:r>
              <a:rPr lang="en-US" baseline="-25000" dirty="0"/>
              <a:t>0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75232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98056-6194-4E93-A60F-ADF1FD604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7" y="77663"/>
            <a:ext cx="10678867" cy="1179576"/>
          </a:xfrm>
        </p:spPr>
        <p:txBody>
          <a:bodyPr>
            <a:normAutofit/>
          </a:bodyPr>
          <a:lstStyle/>
          <a:p>
            <a:r>
              <a:rPr lang="en-US" dirty="0"/>
              <a:t>Two and one-tailed hypothesis 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375F72-46E7-4CAC-8739-A0BD088C0D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003218"/>
            <a:ext cx="2581789" cy="1548367"/>
          </a:xfrm>
        </p:spPr>
        <p:txBody>
          <a:bodyPr/>
          <a:lstStyle/>
          <a:p>
            <a:pPr marL="0" indent="0" eaLnBrk="1" hangingPunct="1">
              <a:lnSpc>
                <a:spcPct val="90000"/>
              </a:lnSpc>
              <a:spcBef>
                <a:spcPct val="60000"/>
              </a:spcBef>
              <a:buFontTx/>
              <a:buNone/>
            </a:pPr>
            <a:r>
              <a:rPr lang="en-US" altLang="en-US" dirty="0"/>
              <a:t>H</a:t>
            </a:r>
            <a:r>
              <a:rPr lang="en-US" altLang="en-US" baseline="-25000" dirty="0"/>
              <a:t>0</a:t>
            </a:r>
            <a:r>
              <a:rPr lang="en-US" altLang="en-US" dirty="0"/>
              <a:t>: </a:t>
            </a:r>
            <a:r>
              <a:rPr lang="en-US" altLang="en-US" sz="3200" dirty="0">
                <a:sym typeface="Symbol" panose="05050102010706020507" pitchFamily="18" charset="2"/>
              </a:rPr>
              <a:t></a:t>
            </a:r>
            <a:r>
              <a:rPr lang="en-US" altLang="en-US" dirty="0">
                <a:latin typeface="Symbol" panose="05050102010706020507" pitchFamily="18" charset="2"/>
              </a:rPr>
              <a:t> </a:t>
            </a:r>
            <a:r>
              <a:rPr lang="en-US" altLang="en-US" dirty="0">
                <a:sym typeface="Symbol" panose="05050102010706020507" pitchFamily="18" charset="2"/>
              </a:rPr>
              <a:t></a:t>
            </a:r>
            <a:r>
              <a:rPr lang="en-US" altLang="en-US" dirty="0"/>
              <a:t> 15.00</a:t>
            </a:r>
          </a:p>
          <a:p>
            <a:pPr marL="0" indent="0" eaLnBrk="1" hangingPunct="1">
              <a:lnSpc>
                <a:spcPct val="90000"/>
              </a:lnSpc>
              <a:spcBef>
                <a:spcPct val="60000"/>
              </a:spcBef>
              <a:buFontTx/>
              <a:buNone/>
            </a:pPr>
            <a:r>
              <a:rPr lang="en-US" altLang="en-US" dirty="0"/>
              <a:t>H</a:t>
            </a:r>
            <a:r>
              <a:rPr lang="en-US" altLang="en-US" baseline="-25000" dirty="0"/>
              <a:t>1</a:t>
            </a:r>
            <a:r>
              <a:rPr lang="en-US" altLang="en-US" dirty="0"/>
              <a:t>: </a:t>
            </a:r>
            <a:r>
              <a:rPr lang="en-US" altLang="en-US" sz="3200" dirty="0">
                <a:sym typeface="Symbol" panose="05050102010706020507" pitchFamily="18" charset="2"/>
              </a:rPr>
              <a:t></a:t>
            </a:r>
            <a:r>
              <a:rPr lang="en-US" altLang="en-US" dirty="0">
                <a:latin typeface="Symbol" panose="05050102010706020507" pitchFamily="18" charset="2"/>
              </a:rPr>
              <a:t> </a:t>
            </a:r>
            <a:r>
              <a:rPr lang="en-US" altLang="en-US" dirty="0">
                <a:sym typeface="Symbol" panose="05050102010706020507" pitchFamily="18" charset="2"/>
              </a:rPr>
              <a:t></a:t>
            </a:r>
            <a:r>
              <a:rPr lang="en-US" altLang="en-US" dirty="0"/>
              <a:t> 15.00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7A9B888-012E-4AA5-B39A-5A85774B0E17}"/>
              </a:ext>
            </a:extLst>
          </p:cNvPr>
          <p:cNvSpPr txBox="1">
            <a:spLocks/>
          </p:cNvSpPr>
          <p:nvPr/>
        </p:nvSpPr>
        <p:spPr>
          <a:xfrm>
            <a:off x="5442410" y="2009846"/>
            <a:ext cx="2581789" cy="15483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90000"/>
              </a:lnSpc>
              <a:spcBef>
                <a:spcPct val="60000"/>
              </a:spcBef>
              <a:buFontTx/>
              <a:buNone/>
            </a:pPr>
            <a:r>
              <a:rPr lang="en-US" altLang="en-US" dirty="0"/>
              <a:t>H</a:t>
            </a:r>
            <a:r>
              <a:rPr lang="en-US" altLang="en-US" baseline="-25000" dirty="0"/>
              <a:t>0</a:t>
            </a:r>
            <a:r>
              <a:rPr lang="en-US" altLang="en-US" dirty="0"/>
              <a:t>: </a:t>
            </a:r>
            <a:r>
              <a:rPr lang="en-US" altLang="en-US" sz="3200" dirty="0">
                <a:sym typeface="Symbol" panose="05050102010706020507" pitchFamily="18" charset="2"/>
              </a:rPr>
              <a:t></a:t>
            </a:r>
            <a:r>
              <a:rPr lang="en-US" altLang="en-US" dirty="0"/>
              <a:t> </a:t>
            </a:r>
            <a:r>
              <a:rPr lang="en-US" altLang="en-US" dirty="0">
                <a:sym typeface="Symbol" panose="05050102010706020507" pitchFamily="18" charset="2"/>
              </a:rPr>
              <a:t></a:t>
            </a:r>
            <a:r>
              <a:rPr lang="en-US" altLang="en-US" dirty="0"/>
              <a:t> 15 </a:t>
            </a:r>
          </a:p>
          <a:p>
            <a:pPr marL="0" indent="0">
              <a:lnSpc>
                <a:spcPct val="90000"/>
              </a:lnSpc>
              <a:spcBef>
                <a:spcPct val="60000"/>
              </a:spcBef>
              <a:buFontTx/>
              <a:buNone/>
            </a:pPr>
            <a:r>
              <a:rPr lang="en-US" altLang="en-US" dirty="0"/>
              <a:t>H</a:t>
            </a:r>
            <a:r>
              <a:rPr lang="en-US" altLang="en-US" baseline="-25000" dirty="0"/>
              <a:t>1</a:t>
            </a:r>
            <a:r>
              <a:rPr lang="en-US" altLang="en-US" dirty="0"/>
              <a:t>: </a:t>
            </a:r>
            <a:r>
              <a:rPr lang="en-US" altLang="en-US" sz="3200" dirty="0">
                <a:sym typeface="Symbol" panose="05050102010706020507" pitchFamily="18" charset="2"/>
              </a:rPr>
              <a:t></a:t>
            </a:r>
            <a:r>
              <a:rPr lang="en-US" altLang="en-US" dirty="0"/>
              <a:t> &lt; 15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00F65B5-DC76-4ADA-B014-F717FA60A56D}"/>
              </a:ext>
            </a:extLst>
          </p:cNvPr>
          <p:cNvSpPr txBox="1">
            <a:spLocks/>
          </p:cNvSpPr>
          <p:nvPr/>
        </p:nvSpPr>
        <p:spPr>
          <a:xfrm>
            <a:off x="8059718" y="2003220"/>
            <a:ext cx="2581789" cy="15483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90000"/>
              </a:lnSpc>
              <a:spcBef>
                <a:spcPct val="60000"/>
              </a:spcBef>
              <a:buFontTx/>
              <a:buNone/>
            </a:pPr>
            <a:r>
              <a:rPr lang="en-US" altLang="en-US" dirty="0"/>
              <a:t>H</a:t>
            </a:r>
            <a:r>
              <a:rPr lang="en-US" altLang="en-US" baseline="-25000" dirty="0"/>
              <a:t>0</a:t>
            </a:r>
            <a:r>
              <a:rPr lang="en-US" altLang="en-US" dirty="0"/>
              <a:t>: </a:t>
            </a:r>
            <a:r>
              <a:rPr lang="en-US" altLang="en-US" sz="3200" dirty="0">
                <a:sym typeface="Symbol" panose="05050102010706020507" pitchFamily="18" charset="2"/>
              </a:rPr>
              <a:t></a:t>
            </a:r>
            <a:r>
              <a:rPr lang="en-US" altLang="en-US" dirty="0"/>
              <a:t> </a:t>
            </a:r>
            <a:r>
              <a:rPr lang="en-US" altLang="en-US" dirty="0">
                <a:sym typeface="Symbol" panose="05050102010706020507" pitchFamily="18" charset="2"/>
              </a:rPr>
              <a:t></a:t>
            </a:r>
            <a:r>
              <a:rPr lang="en-US" altLang="en-US" dirty="0"/>
              <a:t> 15 </a:t>
            </a:r>
          </a:p>
          <a:p>
            <a:pPr marL="0" indent="0">
              <a:lnSpc>
                <a:spcPct val="90000"/>
              </a:lnSpc>
              <a:spcBef>
                <a:spcPct val="60000"/>
              </a:spcBef>
              <a:buFontTx/>
              <a:buNone/>
            </a:pPr>
            <a:r>
              <a:rPr lang="en-US" altLang="en-US" dirty="0"/>
              <a:t>H</a:t>
            </a:r>
            <a:r>
              <a:rPr lang="en-US" altLang="en-US" baseline="-25000" dirty="0"/>
              <a:t>1</a:t>
            </a:r>
            <a:r>
              <a:rPr lang="en-US" altLang="en-US" dirty="0"/>
              <a:t>: </a:t>
            </a:r>
            <a:r>
              <a:rPr lang="en-US" altLang="en-US" sz="3200" dirty="0">
                <a:sym typeface="Symbol" panose="05050102010706020507" pitchFamily="18" charset="2"/>
              </a:rPr>
              <a:t></a:t>
            </a:r>
            <a:r>
              <a:rPr lang="en-US" altLang="en-US" dirty="0"/>
              <a:t> &gt; 15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708AAE-1509-4138-BBEA-91D253996F2D}"/>
              </a:ext>
            </a:extLst>
          </p:cNvPr>
          <p:cNvSpPr txBox="1"/>
          <p:nvPr/>
        </p:nvSpPr>
        <p:spPr>
          <a:xfrm>
            <a:off x="1115567" y="3723863"/>
            <a:ext cx="2674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Two-tailed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8AB1DCF-117E-4EAD-90CB-9A262B39A999}"/>
              </a:ext>
            </a:extLst>
          </p:cNvPr>
          <p:cNvSpPr txBox="1"/>
          <p:nvPr/>
        </p:nvSpPr>
        <p:spPr>
          <a:xfrm>
            <a:off x="5389396" y="3717239"/>
            <a:ext cx="2674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One-tailed</a:t>
            </a:r>
          </a:p>
        </p:txBody>
      </p:sp>
    </p:spTree>
    <p:extLst>
      <p:ext uri="{BB962C8B-B14F-4D97-AF65-F5344CB8AC3E}">
        <p14:creationId xmlns:p14="http://schemas.microsoft.com/office/powerpoint/2010/main" val="33954346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FFE260D-59AA-4283-A9A2-943DB8CF39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6532" y="1257239"/>
            <a:ext cx="8966200" cy="5468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3D76537-DAAE-4067-A765-4C99712CC12F}"/>
              </a:ext>
            </a:extLst>
          </p:cNvPr>
          <p:cNvSpPr/>
          <p:nvPr/>
        </p:nvSpPr>
        <p:spPr>
          <a:xfrm>
            <a:off x="490330" y="303016"/>
            <a:ext cx="132522" cy="72887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91943841-4C3E-4FA1-89FB-3DB8A2B90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Alpha/significance level</a:t>
            </a:r>
          </a:p>
        </p:txBody>
      </p:sp>
    </p:spTree>
    <p:extLst>
      <p:ext uri="{BB962C8B-B14F-4D97-AF65-F5344CB8AC3E}">
        <p14:creationId xmlns:p14="http://schemas.microsoft.com/office/powerpoint/2010/main" val="416125302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BA3F61-507C-4E37-9DE4-2CED28E85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Alpha, critical value, test statistic and p-value</a:t>
            </a:r>
          </a:p>
        </p:txBody>
      </p:sp>
      <p:pic>
        <p:nvPicPr>
          <p:cNvPr id="6146" name="Picture 2" descr="...">
            <a:extLst>
              <a:ext uri="{FF2B5EF4-FFF2-40B4-BE49-F238E27FC236}">
                <a16:creationId xmlns:a16="http://schemas.microsoft.com/office/drawing/2014/main" id="{189F82E7-FF91-424F-9514-1C73468697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3268" y="1741211"/>
            <a:ext cx="3930649" cy="4281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...">
            <a:extLst>
              <a:ext uri="{FF2B5EF4-FFF2-40B4-BE49-F238E27FC236}">
                <a16:creationId xmlns:a16="http://schemas.microsoft.com/office/drawing/2014/main" id="{DA55B03F-9186-4553-BCEE-536F4861CC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0595" y="1741211"/>
            <a:ext cx="3930649" cy="4451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414669E-FA91-4494-B272-8668F0944E45}"/>
              </a:ext>
            </a:extLst>
          </p:cNvPr>
          <p:cNvCxnSpPr>
            <a:cxnSpLocks/>
          </p:cNvCxnSpPr>
          <p:nvPr/>
        </p:nvCxnSpPr>
        <p:spPr>
          <a:xfrm flipH="1" flipV="1">
            <a:off x="4479235" y="6016287"/>
            <a:ext cx="583095" cy="1766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168E5A7-2A2F-40B5-958D-B56F0A5B849C}"/>
              </a:ext>
            </a:extLst>
          </p:cNvPr>
          <p:cNvSpPr txBox="1"/>
          <p:nvPr/>
        </p:nvSpPr>
        <p:spPr>
          <a:xfrm>
            <a:off x="5062330" y="6027174"/>
            <a:ext cx="14378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Test statistic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630D16-5A3C-41F9-8B40-83C5BD94A53E}"/>
              </a:ext>
            </a:extLst>
          </p:cNvPr>
          <p:cNvSpPr txBox="1"/>
          <p:nvPr/>
        </p:nvSpPr>
        <p:spPr>
          <a:xfrm>
            <a:off x="4761802" y="4822412"/>
            <a:ext cx="19105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Rejection region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D163F61-BF67-446B-9C22-18BC058CE71F}"/>
              </a:ext>
            </a:extLst>
          </p:cNvPr>
          <p:cNvCxnSpPr>
            <a:cxnSpLocks/>
            <a:stCxn id="7" idx="1"/>
          </p:cNvCxnSpPr>
          <p:nvPr/>
        </p:nvCxnSpPr>
        <p:spPr>
          <a:xfrm flipH="1">
            <a:off x="4005994" y="5007078"/>
            <a:ext cx="755808" cy="3551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734319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9694DA-AB33-47B6-A5A6-9065E458A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ACE10F-290C-4E96-89F1-F4E9FD1C55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If test statistic is large enough to be in the critical region, we conclude that the difference is significant or that the treatment has a significant effect</a:t>
            </a:r>
            <a:r>
              <a:rPr lang="en-US" b="1" dirty="0"/>
              <a:t>.  In this case we reject the null hypothesis</a:t>
            </a:r>
            <a:r>
              <a:rPr lang="en-US" dirty="0"/>
              <a:t>.   </a:t>
            </a:r>
          </a:p>
          <a:p>
            <a:pPr marL="0" indent="0">
              <a:buNone/>
            </a:pPr>
            <a:r>
              <a:rPr lang="en-US" dirty="0"/>
              <a:t>If the mean difference is relatively small, then the test statistic will have a low value.  In this case, we conclude that the </a:t>
            </a:r>
            <a:r>
              <a:rPr lang="en-US" b="1" dirty="0"/>
              <a:t>evidence from the sample is not sufficient</a:t>
            </a:r>
            <a:r>
              <a:rPr lang="en-US" dirty="0"/>
              <a:t>, and the decision is </a:t>
            </a:r>
            <a:r>
              <a:rPr lang="en-US" b="1" dirty="0"/>
              <a:t>fail to reject the null hypothesis</a:t>
            </a:r>
          </a:p>
        </p:txBody>
      </p:sp>
    </p:spTree>
    <p:extLst>
      <p:ext uri="{BB962C8B-B14F-4D97-AF65-F5344CB8AC3E}">
        <p14:creationId xmlns:p14="http://schemas.microsoft.com/office/powerpoint/2010/main" val="402180390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81990E-F08F-44DC-92A8-663985818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Hypothesis testing about mean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4124C0-F1E1-474B-A20B-DF707428C7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One sample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Z test if population variance is known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Z test if population variance is unknown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37A225-CA84-428A-8F3F-D42963801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smtClean="0"/>
              <a:t>56</a:t>
            </a:fld>
            <a:endParaRPr lang="en-US" dirty="0"/>
          </a:p>
        </p:txBody>
      </p:sp>
      <p:graphicFrame>
        <p:nvGraphicFramePr>
          <p:cNvPr id="7" name="Object 4">
            <a:extLst>
              <a:ext uri="{FF2B5EF4-FFF2-40B4-BE49-F238E27FC236}">
                <a16:creationId xmlns:a16="http://schemas.microsoft.com/office/drawing/2014/main" id="{8008E9D8-4126-46F3-B10E-7D60CE14985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8035200"/>
              </p:ext>
            </p:extLst>
          </p:nvPr>
        </p:nvGraphicFramePr>
        <p:xfrm>
          <a:off x="7706139" y="3262198"/>
          <a:ext cx="2108904" cy="10497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748975" imgH="431613" progId="Equation.3">
                  <p:embed/>
                </p:oleObj>
              </mc:Choice>
              <mc:Fallback>
                <p:oleObj name="Equation" r:id="rId2" imgW="748975" imgH="431613" progId="Equation.3">
                  <p:embed/>
                  <p:pic>
                    <p:nvPicPr>
                      <p:cNvPr id="6146" name="Object 4">
                        <a:extLst>
                          <a:ext uri="{FF2B5EF4-FFF2-40B4-BE49-F238E27FC236}">
                            <a16:creationId xmlns:a16="http://schemas.microsoft.com/office/drawing/2014/main" id="{CFCF0189-5014-4090-95FE-A52489BCD23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06139" y="3262198"/>
                        <a:ext cx="2108904" cy="104975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5">
            <a:extLst>
              <a:ext uri="{FF2B5EF4-FFF2-40B4-BE49-F238E27FC236}">
                <a16:creationId xmlns:a16="http://schemas.microsoft.com/office/drawing/2014/main" id="{4D5CB0E7-A46E-4A17-BAD8-D15530F4878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97343223"/>
              </p:ext>
            </p:extLst>
          </p:nvPr>
        </p:nvGraphicFramePr>
        <p:xfrm>
          <a:off x="7565129" y="1806194"/>
          <a:ext cx="2249914" cy="1081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774364" imgH="431613" progId="Equation.3">
                  <p:embed/>
                </p:oleObj>
              </mc:Choice>
              <mc:Fallback>
                <p:oleObj name="Equation" r:id="rId4" imgW="774364" imgH="431613" progId="Equation.3">
                  <p:embed/>
                  <p:pic>
                    <p:nvPicPr>
                      <p:cNvPr id="6147" name="Object 5">
                        <a:extLst>
                          <a:ext uri="{FF2B5EF4-FFF2-40B4-BE49-F238E27FC236}">
                            <a16:creationId xmlns:a16="http://schemas.microsoft.com/office/drawing/2014/main" id="{98E244E7-CD54-4CC7-81AA-31160F32AB5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65129" y="1806194"/>
                        <a:ext cx="2249914" cy="1081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6301347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81990E-F08F-44DC-92A8-663985818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Hypothesis testing about mean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4124C0-F1E1-474B-A20B-DF707428C7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Two samples</a:t>
            </a:r>
          </a:p>
          <a:p>
            <a:pPr lvl="1"/>
            <a:r>
              <a:rPr lang="en-US" dirty="0"/>
              <a:t>Both variances are unknown, but assumed equal)</a:t>
            </a:r>
          </a:p>
        </p:txBody>
      </p:sp>
      <p:graphicFrame>
        <p:nvGraphicFramePr>
          <p:cNvPr id="9" name="Object 9">
            <a:extLst>
              <a:ext uri="{FF2B5EF4-FFF2-40B4-BE49-F238E27FC236}">
                <a16:creationId xmlns:a16="http://schemas.microsoft.com/office/drawing/2014/main" id="{19CFF10A-0085-4E2F-AB99-5799E0897C2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4308428"/>
              </p:ext>
            </p:extLst>
          </p:nvPr>
        </p:nvGraphicFramePr>
        <p:xfrm>
          <a:off x="4948418" y="2904631"/>
          <a:ext cx="3699892" cy="13127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422360" imgH="520560" progId="Equation.3">
                  <p:embed/>
                </p:oleObj>
              </mc:Choice>
              <mc:Fallback>
                <p:oleObj name="Equation" r:id="rId2" imgW="1422360" imgH="520560" progId="Equation.3">
                  <p:embed/>
                  <p:pic>
                    <p:nvPicPr>
                      <p:cNvPr id="8194" name="Object 9">
                        <a:extLst>
                          <a:ext uri="{FF2B5EF4-FFF2-40B4-BE49-F238E27FC236}">
                            <a16:creationId xmlns:a16="http://schemas.microsoft.com/office/drawing/2014/main" id="{83E86701-FB1A-4642-8799-83A613EA60F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48418" y="2904631"/>
                        <a:ext cx="3699892" cy="131279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10">
            <a:extLst>
              <a:ext uri="{FF2B5EF4-FFF2-40B4-BE49-F238E27FC236}">
                <a16:creationId xmlns:a16="http://schemas.microsoft.com/office/drawing/2014/main" id="{20A88A25-6D6D-4A1D-BB10-39B608766D1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24106889"/>
              </p:ext>
            </p:extLst>
          </p:nvPr>
        </p:nvGraphicFramePr>
        <p:xfrm>
          <a:off x="1809542" y="4582839"/>
          <a:ext cx="7351712" cy="1050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869920" imgH="457200" progId="Equation.3">
                  <p:embed/>
                </p:oleObj>
              </mc:Choice>
              <mc:Fallback>
                <p:oleObj name="Equation" r:id="rId4" imgW="2869920" imgH="457200" progId="Equation.3">
                  <p:embed/>
                  <p:pic>
                    <p:nvPicPr>
                      <p:cNvPr id="8195" name="Object 10">
                        <a:extLst>
                          <a:ext uri="{FF2B5EF4-FFF2-40B4-BE49-F238E27FC236}">
                            <a16:creationId xmlns:a16="http://schemas.microsoft.com/office/drawing/2014/main" id="{6649631B-4637-4F43-BFC5-A862E0FFF4A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09542" y="4582839"/>
                        <a:ext cx="7351712" cy="105092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3">
            <a:extLst>
              <a:ext uri="{FF2B5EF4-FFF2-40B4-BE49-F238E27FC236}">
                <a16:creationId xmlns:a16="http://schemas.microsoft.com/office/drawing/2014/main" id="{C100ED56-BD14-4B81-B93F-6240E4FB4A3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1157410"/>
              </p:ext>
            </p:extLst>
          </p:nvPr>
        </p:nvGraphicFramePr>
        <p:xfrm>
          <a:off x="1899249" y="3059979"/>
          <a:ext cx="2520563" cy="10020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168400" imgH="469900" progId="Equation.3">
                  <p:embed/>
                </p:oleObj>
              </mc:Choice>
              <mc:Fallback>
                <p:oleObj name="Equation" r:id="rId6" imgW="1168400" imgH="469900" progId="Equation.3">
                  <p:embed/>
                  <p:pic>
                    <p:nvPicPr>
                      <p:cNvPr id="8196" name="Object 13">
                        <a:extLst>
                          <a:ext uri="{FF2B5EF4-FFF2-40B4-BE49-F238E27FC236}">
                            <a16:creationId xmlns:a16="http://schemas.microsoft.com/office/drawing/2014/main" id="{B546C29C-EB6F-418E-967E-06EEDF13C8F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99249" y="3059979"/>
                        <a:ext cx="2520563" cy="100209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5989311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81990E-F08F-44DC-92A8-663985818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Hypothesis testing about mean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4124C0-F1E1-474B-A20B-DF707428C7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1632155"/>
            <a:ext cx="10168128" cy="2197723"/>
          </a:xfrm>
        </p:spPr>
        <p:txBody>
          <a:bodyPr/>
          <a:lstStyle/>
          <a:p>
            <a:r>
              <a:rPr lang="en-US" b="1" dirty="0"/>
              <a:t>Two paired samples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87D8473-424B-4697-842D-BC1E680910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7472" y="2428167"/>
            <a:ext cx="2943413" cy="1666753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8A8182E-FF46-41DE-8562-2AE4CF9A13F3}"/>
              </a:ext>
            </a:extLst>
          </p:cNvPr>
          <p:cNvSpPr txBox="1">
            <a:spLocks/>
          </p:cNvSpPr>
          <p:nvPr/>
        </p:nvSpPr>
        <p:spPr>
          <a:xfrm>
            <a:off x="1115568" y="4652396"/>
            <a:ext cx="10168128" cy="13110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Since </a:t>
            </a:r>
            <a:r>
              <a:rPr lang="en-US" b="1" i="1" dirty="0"/>
              <a:t>m</a:t>
            </a:r>
            <a:r>
              <a:rPr lang="en-US" dirty="0"/>
              <a:t> is mean of pairwise difference between two-sample, we can simply apply standard one-sample T-Test 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62224411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81990E-F08F-44DC-92A8-663985818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Hypothesis testing about proportion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4124C0-F1E1-474B-A20B-DF707428C7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1632155"/>
            <a:ext cx="10168128" cy="4874662"/>
          </a:xfrm>
        </p:spPr>
        <p:txBody>
          <a:bodyPr>
            <a:normAutofit/>
          </a:bodyPr>
          <a:lstStyle/>
          <a:p>
            <a:r>
              <a:rPr lang="en-US" b="1" dirty="0"/>
              <a:t>One sample proportion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b="1" dirty="0"/>
              <a:t>Comparison of two-proportions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6" name="Object 4">
            <a:extLst>
              <a:ext uri="{FF2B5EF4-FFF2-40B4-BE49-F238E27FC236}">
                <a16:creationId xmlns:a16="http://schemas.microsoft.com/office/drawing/2014/main" id="{B9044CB9-D9CD-416A-AA10-A265479D946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07124837"/>
              </p:ext>
            </p:extLst>
          </p:nvPr>
        </p:nvGraphicFramePr>
        <p:xfrm>
          <a:off x="4568166" y="2030013"/>
          <a:ext cx="2546976" cy="1398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130040" imgH="622080" progId="Equation.3">
                  <p:embed/>
                </p:oleObj>
              </mc:Choice>
              <mc:Fallback>
                <p:oleObj name="Equation" r:id="rId2" imgW="1130040" imgH="622080" progId="Equation.3">
                  <p:embed/>
                  <p:pic>
                    <p:nvPicPr>
                      <p:cNvPr id="19458" name="Object 4">
                        <a:extLst>
                          <a:ext uri="{FF2B5EF4-FFF2-40B4-BE49-F238E27FC236}">
                            <a16:creationId xmlns:a16="http://schemas.microsoft.com/office/drawing/2014/main" id="{4D9A4D0E-7EF7-4FFA-BDBB-C77EC62CB80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68166" y="2030013"/>
                        <a:ext cx="2546976" cy="13989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4">
            <a:extLst>
              <a:ext uri="{FF2B5EF4-FFF2-40B4-BE49-F238E27FC236}">
                <a16:creationId xmlns:a16="http://schemas.microsoft.com/office/drawing/2014/main" id="{5546E87A-110F-4CDE-A91E-6CFC29E3458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01743113"/>
              </p:ext>
            </p:extLst>
          </p:nvPr>
        </p:nvGraphicFramePr>
        <p:xfrm>
          <a:off x="4053578" y="4966252"/>
          <a:ext cx="3382962" cy="127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688760" imgH="634680" progId="Equation.3">
                  <p:embed/>
                </p:oleObj>
              </mc:Choice>
              <mc:Fallback>
                <p:oleObj name="Equation" r:id="rId4" imgW="1688760" imgH="634680" progId="Equation.3">
                  <p:embed/>
                  <p:pic>
                    <p:nvPicPr>
                      <p:cNvPr id="21506" name="Object 4">
                        <a:extLst>
                          <a:ext uri="{FF2B5EF4-FFF2-40B4-BE49-F238E27FC236}">
                            <a16:creationId xmlns:a16="http://schemas.microsoft.com/office/drawing/2014/main" id="{8EF38A80-043A-4EF6-AF93-67700C97192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53578" y="4966252"/>
                        <a:ext cx="3382962" cy="1271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485303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786B18-0E52-4158-8937-8AB22035DC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B8F946-0D3B-4709-9CB0-3828B1CBF5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60705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81990E-F08F-44DC-92A8-663985818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Levene’s</a:t>
            </a:r>
            <a:r>
              <a:rPr lang="en-US" dirty="0"/>
              <a:t> test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66F3A5E-2FE9-4204-B92D-F0919B5420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1632155"/>
            <a:ext cx="10348120" cy="3921622"/>
          </a:xfrm>
        </p:spPr>
        <p:txBody>
          <a:bodyPr>
            <a:normAutofit/>
          </a:bodyPr>
          <a:lstStyle/>
          <a:p>
            <a:r>
              <a:rPr lang="en-US" dirty="0"/>
              <a:t>Inferential statistic used to assess the </a:t>
            </a:r>
            <a:r>
              <a:rPr lang="en-US" b="1" dirty="0"/>
              <a:t>equality of variances </a:t>
            </a:r>
            <a:r>
              <a:rPr lang="en-US" dirty="0"/>
              <a:t>for a variable calculated for two or more groups</a:t>
            </a:r>
          </a:p>
          <a:p>
            <a:r>
              <a:rPr lang="en-US" dirty="0"/>
              <a:t>Often used before a comparison of means</a:t>
            </a:r>
            <a:endParaRPr lang="en-ID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13186FF-8F7C-4449-9E86-42A9DAC553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4597" y="3698079"/>
            <a:ext cx="4908802" cy="2368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96671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C36ED-1B72-40EC-9874-5E18BD3EE9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size to conduct hypothesis 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E1B678-FCC1-4E8C-BA79-9FF20E974B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1632155"/>
            <a:ext cx="2608293" cy="647219"/>
          </a:xfrm>
        </p:spPr>
        <p:txBody>
          <a:bodyPr>
            <a:normAutofit/>
          </a:bodyPr>
          <a:lstStyle/>
          <a:p>
            <a:r>
              <a:rPr lang="en-US" sz="2000" dirty="0"/>
              <a:t>One sample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D11140F-257A-4F3E-A31E-11D6B3FC5F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8333" y="2791070"/>
            <a:ext cx="1943200" cy="11367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20810EE-2010-42BD-A372-20F84D6C62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2501" y="2854295"/>
            <a:ext cx="2444876" cy="1149409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E1DACB5-2FA7-488B-BF3D-EDB9B864611B}"/>
              </a:ext>
            </a:extLst>
          </p:cNvPr>
          <p:cNvSpPr txBox="1">
            <a:spLocks/>
          </p:cNvSpPr>
          <p:nvPr/>
        </p:nvSpPr>
        <p:spPr>
          <a:xfrm>
            <a:off x="4706910" y="1627667"/>
            <a:ext cx="2444877" cy="6472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Two independent sample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92D6B6C-6C10-43ED-B6E4-674E7387408B}"/>
              </a:ext>
            </a:extLst>
          </p:cNvPr>
          <p:cNvSpPr txBox="1">
            <a:spLocks/>
          </p:cNvSpPr>
          <p:nvPr/>
        </p:nvSpPr>
        <p:spPr>
          <a:xfrm>
            <a:off x="8468141" y="1732157"/>
            <a:ext cx="2444877" cy="6472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Two paired sample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5BEFDF1-72B6-4515-A8F4-1A315B7DE3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8345" y="2824476"/>
            <a:ext cx="2108308" cy="1143059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691776AE-1E57-4637-9BEB-5209056655E2}"/>
              </a:ext>
            </a:extLst>
          </p:cNvPr>
          <p:cNvSpPr txBox="1">
            <a:spLocks/>
          </p:cNvSpPr>
          <p:nvPr/>
        </p:nvSpPr>
        <p:spPr>
          <a:xfrm>
            <a:off x="1261341" y="4308025"/>
            <a:ext cx="2608293" cy="64721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One sample proportion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574541D9-74F0-4DB2-9BAF-616FDC036573}"/>
              </a:ext>
            </a:extLst>
          </p:cNvPr>
          <p:cNvSpPr txBox="1">
            <a:spLocks/>
          </p:cNvSpPr>
          <p:nvPr/>
        </p:nvSpPr>
        <p:spPr>
          <a:xfrm>
            <a:off x="4852683" y="4303537"/>
            <a:ext cx="2444877" cy="6472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Two ind. Sample – proportion  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F476A59-C06E-498A-BA7F-FC489FB6CB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9393" y="5181014"/>
            <a:ext cx="2942946" cy="137881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8528C26-800C-4D50-8A2F-7C823A9BD9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06910" y="5197581"/>
            <a:ext cx="2616775" cy="1423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42724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B8FC76-3B54-4319-90FF-55581BD069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Hypothesis testing: </a:t>
            </a:r>
            <a:r>
              <a:rPr lang="en-US" b="1" dirty="0"/>
              <a:t>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62FCC6-C1FA-46AB-ACCD-88497138AE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Problem</a:t>
            </a:r>
            <a:r>
              <a:rPr lang="en-US" sz="2400" dirty="0"/>
              <a:t>: We measure the heights of 40 randomly chosen men, and get a mean height of 175cm. We have already known that standard deviation is 20cm. With alpha 5%, can we conclude that mean height of ALL men is greater than 170cm?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9A9465D6-784F-4987-8065-E4D238F77E5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15568" y="3677478"/>
                <a:ext cx="2581789" cy="154836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1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90000"/>
                  </a:lnSpc>
                  <a:spcBef>
                    <a:spcPct val="60000"/>
                  </a:spcBef>
                  <a:buFontTx/>
                  <a:buNone/>
                </a:pPr>
                <a:r>
                  <a:rPr lang="en-US" altLang="en-US" sz="2400" dirty="0"/>
                  <a:t>H</a:t>
                </a:r>
                <a:r>
                  <a:rPr lang="en-US" altLang="en-US" sz="2400" baseline="-25000" dirty="0"/>
                  <a:t>0</a:t>
                </a:r>
                <a:r>
                  <a:rPr lang="en-US" altLang="en-US" sz="2400" dirty="0"/>
                  <a:t>: </a:t>
                </a:r>
                <a:r>
                  <a:rPr lang="en-US" altLang="en-US" dirty="0">
                    <a:sym typeface="Symbol" panose="05050102010706020507" pitchFamily="18" charset="2"/>
                  </a:rPr>
                  <a:t></a:t>
                </a:r>
                <a:r>
                  <a:rPr lang="en-US" altLang="en-US" sz="2400" dirty="0">
                    <a:latin typeface="Symbol" panose="05050102010706020507" pitchFamily="18" charset="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=</m:t>
                    </m:r>
                  </m:oMath>
                </a14:m>
                <a:r>
                  <a:rPr lang="en-US" altLang="en-US" sz="2400" dirty="0"/>
                  <a:t> 170</a:t>
                </a:r>
              </a:p>
              <a:p>
                <a:pPr marL="0" indent="0">
                  <a:lnSpc>
                    <a:spcPct val="90000"/>
                  </a:lnSpc>
                  <a:spcBef>
                    <a:spcPct val="60000"/>
                  </a:spcBef>
                  <a:buFontTx/>
                  <a:buNone/>
                </a:pPr>
                <a:r>
                  <a:rPr lang="en-US" altLang="en-US" sz="2400" dirty="0"/>
                  <a:t>H</a:t>
                </a:r>
                <a:r>
                  <a:rPr lang="en-US" altLang="en-US" sz="2400" baseline="-25000" dirty="0"/>
                  <a:t>1</a:t>
                </a:r>
                <a:r>
                  <a:rPr lang="en-US" altLang="en-US" sz="2400" dirty="0"/>
                  <a:t>: </a:t>
                </a:r>
                <a:r>
                  <a:rPr lang="en-US" altLang="en-US" dirty="0">
                    <a:sym typeface="Symbol" panose="05050102010706020507" pitchFamily="18" charset="2"/>
                  </a:rPr>
                  <a:t></a:t>
                </a:r>
                <a:r>
                  <a:rPr lang="en-US" altLang="en-US" sz="2400" dirty="0">
                    <a:latin typeface="Symbol" panose="05050102010706020507" pitchFamily="18" charset="2"/>
                  </a:rPr>
                  <a:t> </a:t>
                </a:r>
                <a:r>
                  <a:rPr lang="en-US" altLang="en-US" sz="2400" dirty="0">
                    <a:sym typeface="Symbol" panose="05050102010706020507" pitchFamily="18" charset="2"/>
                  </a:rPr>
                  <a:t>&gt;</a:t>
                </a:r>
                <a:r>
                  <a:rPr lang="en-US" altLang="en-US" sz="2400" dirty="0"/>
                  <a:t> 170</a:t>
                </a:r>
              </a:p>
            </p:txBody>
          </p:sp>
        </mc:Choice>
        <mc:Fallback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9A9465D6-784F-4987-8065-E4D238F77E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568" y="3677478"/>
                <a:ext cx="2581789" cy="1548367"/>
              </a:xfrm>
              <a:prstGeom prst="rect">
                <a:avLst/>
              </a:prstGeom>
              <a:blipFill>
                <a:blip r:embed="rId2"/>
                <a:stretch>
                  <a:fillRect l="-3538" t="-6693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70236F26-3E57-454F-A5FB-8308472FFED2}"/>
              </a:ext>
            </a:extLst>
          </p:cNvPr>
          <p:cNvSpPr txBox="1">
            <a:spLocks/>
          </p:cNvSpPr>
          <p:nvPr/>
        </p:nvSpPr>
        <p:spPr>
          <a:xfrm>
            <a:off x="4415428" y="3666875"/>
            <a:ext cx="7298517" cy="27242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90000"/>
              </a:lnSpc>
              <a:spcBef>
                <a:spcPct val="60000"/>
              </a:spcBef>
              <a:buFontTx/>
              <a:buNone/>
            </a:pPr>
            <a:r>
              <a:rPr lang="en-US" altLang="en-US" sz="2000" dirty="0"/>
              <a:t>Critical value: </a:t>
            </a:r>
            <a:r>
              <a:rPr lang="en-US" altLang="en-US" sz="2000" b="1" dirty="0"/>
              <a:t>z</a:t>
            </a:r>
            <a:r>
              <a:rPr lang="en-US" altLang="en-US" sz="2000" dirty="0"/>
              <a:t> &gt; 1.645</a:t>
            </a:r>
          </a:p>
          <a:p>
            <a:pPr marL="0" indent="0">
              <a:lnSpc>
                <a:spcPct val="90000"/>
              </a:lnSpc>
              <a:spcBef>
                <a:spcPct val="60000"/>
              </a:spcBef>
              <a:buFontTx/>
              <a:buNone/>
            </a:pPr>
            <a:r>
              <a:rPr lang="en-US" altLang="en-US" sz="2000" dirty="0"/>
              <a:t>Test statistic: (175</a:t>
            </a:r>
            <a:r>
              <a:rPr lang="en-US" altLang="en-US" sz="2000" dirty="0">
                <a:sym typeface="Symbol" panose="05050102010706020507" pitchFamily="18" charset="2"/>
              </a:rPr>
              <a:t></a:t>
            </a:r>
            <a:r>
              <a:rPr lang="en-US" altLang="en-US" sz="2000" dirty="0"/>
              <a:t>170)/(20/</a:t>
            </a:r>
            <a:r>
              <a:rPr lang="en-US" altLang="en-US" sz="2000" dirty="0">
                <a:sym typeface="Symbol" panose="05050102010706020507" pitchFamily="18" charset="2"/>
              </a:rPr>
              <a:t>40</a:t>
            </a:r>
            <a:r>
              <a:rPr lang="en-US" altLang="en-US" sz="2000" dirty="0"/>
              <a:t>) = </a:t>
            </a:r>
            <a:r>
              <a:rPr lang="en-US" altLang="en-US" sz="2000" dirty="0">
                <a:sym typeface="Symbol" panose="05050102010706020507" pitchFamily="18" charset="2"/>
              </a:rPr>
              <a:t></a:t>
            </a:r>
            <a:r>
              <a:rPr lang="en-US" altLang="en-US" sz="2000" dirty="0"/>
              <a:t>1.581</a:t>
            </a:r>
          </a:p>
          <a:p>
            <a:pPr marL="0" indent="0">
              <a:lnSpc>
                <a:spcPct val="90000"/>
              </a:lnSpc>
              <a:spcBef>
                <a:spcPct val="60000"/>
              </a:spcBef>
              <a:buFontTx/>
              <a:buNone/>
            </a:pPr>
            <a:r>
              <a:rPr lang="en-US" altLang="en-US" sz="2000" dirty="0"/>
              <a:t>Test statistic is less than critical value, so we failed to reject H</a:t>
            </a:r>
            <a:r>
              <a:rPr lang="en-US" altLang="en-US" sz="2000" baseline="-25000" dirty="0"/>
              <a:t>0, </a:t>
            </a:r>
            <a:r>
              <a:rPr lang="en-US" altLang="en-US" sz="2000" dirty="0"/>
              <a:t>and conclude that there are not sufficient evidences that population mean of men’s height is more than 170cm</a:t>
            </a:r>
          </a:p>
        </p:txBody>
      </p:sp>
    </p:spTree>
    <p:extLst>
      <p:ext uri="{BB962C8B-B14F-4D97-AF65-F5344CB8AC3E}">
        <p14:creationId xmlns:p14="http://schemas.microsoft.com/office/powerpoint/2010/main" val="55982745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3D553-A6BB-41D3-AD6D-8CB43F874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ACA964-1ABE-4E8F-852B-E306B921E5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3543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19D4F3-C4C5-4D4B-9804-582BD5CDD6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CCA835-26F2-467A-B96A-CD22187AF0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743124"/>
            <a:ext cx="11029615" cy="851515"/>
          </a:xfrm>
        </p:spPr>
        <p:txBody>
          <a:bodyPr>
            <a:noAutofit/>
          </a:bodyPr>
          <a:lstStyle/>
          <a:p>
            <a:r>
              <a:rPr lang="en-US" sz="2400" b="0" i="0" dirty="0">
                <a:solidFill>
                  <a:srgbClr val="000000"/>
                </a:solidFill>
                <a:effectLst/>
              </a:rPr>
              <a:t>Correlation is a statistical technique that can show whether and how strongly pairs of variables are related</a:t>
            </a:r>
          </a:p>
          <a:p>
            <a:r>
              <a:rPr lang="en-US" sz="2400" b="0" i="0" dirty="0">
                <a:solidFill>
                  <a:srgbClr val="000000"/>
                </a:solidFill>
                <a:effectLst/>
              </a:rPr>
              <a:t>Correlation denoted by a </a:t>
            </a:r>
            <a:r>
              <a:rPr lang="en-US" sz="2400" b="1" i="0" dirty="0">
                <a:solidFill>
                  <a:srgbClr val="000000"/>
                </a:solidFill>
                <a:effectLst/>
              </a:rPr>
              <a:t>correlation coefficient</a:t>
            </a:r>
            <a:r>
              <a:rPr lang="en-US" sz="2400" b="0" i="0" dirty="0">
                <a:solidFill>
                  <a:srgbClr val="000000"/>
                </a:solidFill>
                <a:effectLst/>
              </a:rPr>
              <a:t> (or "r"). It ranges from -1.0 to +1.0.</a:t>
            </a:r>
          </a:p>
          <a:p>
            <a:r>
              <a:rPr lang="en-US" sz="2400" b="0" i="0" dirty="0">
                <a:solidFill>
                  <a:srgbClr val="000000"/>
                </a:solidFill>
                <a:effectLst/>
              </a:rPr>
              <a:t>The closer r is to +1 or -1, the more closely the two variables are related</a:t>
            </a:r>
            <a:endParaRPr lang="en-US" sz="2400" dirty="0"/>
          </a:p>
        </p:txBody>
      </p:sp>
      <p:pic>
        <p:nvPicPr>
          <p:cNvPr id="5" name="Picture 4" descr="Image for post">
            <a:extLst>
              <a:ext uri="{FF2B5EF4-FFF2-40B4-BE49-F238E27FC236}">
                <a16:creationId xmlns:a16="http://schemas.microsoft.com/office/drawing/2014/main" id="{6A5ADB31-05EE-467F-9896-FDF82360B4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2261" y="4317519"/>
            <a:ext cx="6467475" cy="1838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909306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5AE5D33-9257-43A9-B7F4-6437F4B274E6}"/>
              </a:ext>
            </a:extLst>
          </p:cNvPr>
          <p:cNvSpPr txBox="1"/>
          <p:nvPr/>
        </p:nvSpPr>
        <p:spPr>
          <a:xfrm>
            <a:off x="4924925" y="1616038"/>
            <a:ext cx="6942555" cy="44935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Seeing two variables moving together does not necessarily mean we know whether one variable causes the other to occur.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It may be the result of random chance, where the variables appear to be related, but there is no true underlying relationship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There may be a third, lurking variable that that makes the relationship appear stronger (or weaker) than it actually is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...but with well-designed empirical research, we can establish causation!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1" dirty="0"/>
              <a:t>So, how do we explore causation? With the right kind of investigation!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159A538-F1CC-44E1-98A6-EBC8370F1522}"/>
              </a:ext>
            </a:extLst>
          </p:cNvPr>
          <p:cNvSpPr/>
          <p:nvPr/>
        </p:nvSpPr>
        <p:spPr>
          <a:xfrm>
            <a:off x="2916820" y="3159889"/>
            <a:ext cx="358815" cy="10648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8E76C28-2E37-49C3-82A8-76498C7525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6227" y="2351088"/>
            <a:ext cx="1579001" cy="268247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D85EE2A-A39C-4F75-AAE4-542136FD8857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46403" y="2889802"/>
            <a:ext cx="2658086" cy="190211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708B209-512C-4CF5-AD70-0996254A8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 does not imply causation</a:t>
            </a:r>
          </a:p>
        </p:txBody>
      </p:sp>
    </p:spTree>
    <p:extLst>
      <p:ext uri="{BB962C8B-B14F-4D97-AF65-F5344CB8AC3E}">
        <p14:creationId xmlns:p14="http://schemas.microsoft.com/office/powerpoint/2010/main" val="1930614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3D553-A6BB-41D3-AD6D-8CB43F874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ACA964-1ABE-4E8F-852B-E306B921E5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89974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759AF-6B86-441F-AF9A-D53781540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Statistical modeling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AD90C925-9591-4469-B1C3-160AB90FB57F}"/>
              </a:ext>
            </a:extLst>
          </p:cNvPr>
          <p:cNvGraphicFramePr/>
          <p:nvPr/>
        </p:nvGraphicFramePr>
        <p:xfrm>
          <a:off x="4646863" y="1056550"/>
          <a:ext cx="65024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E799F74A-B865-4251-944D-F3B2EF8A936E}"/>
              </a:ext>
            </a:extLst>
          </p:cNvPr>
          <p:cNvSpPr txBox="1"/>
          <p:nvPr/>
        </p:nvSpPr>
        <p:spPr>
          <a:xfrm>
            <a:off x="575893" y="2211611"/>
            <a:ext cx="3851727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i="1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majority of the problems in statistical inference can be considered to be problems related to statistical modeling</a:t>
            </a:r>
          </a:p>
          <a:p>
            <a:r>
              <a:rPr lang="en-US" sz="2800" i="1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-- </a:t>
            </a:r>
            <a:r>
              <a:rPr lang="en-US" sz="2000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Konishi</a:t>
            </a:r>
            <a:r>
              <a:rPr lang="en-US" sz="20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&amp; Kitagawa (2008)</a:t>
            </a:r>
            <a:endParaRPr lang="en-US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275028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759AF-6B86-441F-AF9A-D53781540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Regression</a:t>
            </a:r>
          </a:p>
        </p:txBody>
      </p:sp>
      <p:pic>
        <p:nvPicPr>
          <p:cNvPr id="4" name="Picture 2" descr="Linear Regression: The Easier Way | by SAGAR SHARMA | Towards Data Science">
            <a:extLst>
              <a:ext uri="{FF2B5EF4-FFF2-40B4-BE49-F238E27FC236}">
                <a16:creationId xmlns:a16="http://schemas.microsoft.com/office/drawing/2014/main" id="{B017AE28-648D-4EB4-B616-38D325FE201F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095" y="1654342"/>
            <a:ext cx="4732421" cy="3549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A96DB44-B6E4-422B-BCA1-6375D87AC052}"/>
              </a:ext>
            </a:extLst>
          </p:cNvPr>
          <p:cNvSpPr txBox="1"/>
          <p:nvPr/>
        </p:nvSpPr>
        <p:spPr>
          <a:xfrm>
            <a:off x="5678905" y="1444658"/>
            <a:ext cx="60960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333333"/>
                </a:solidFill>
                <a:effectLst/>
              </a:rPr>
              <a:t>Linear regression is a basic and commonly used type of predictive analysis.  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333333"/>
                </a:solidFill>
                <a:effectLst/>
              </a:rPr>
              <a:t>In regression, we examine: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333333"/>
                </a:solidFill>
                <a:effectLst/>
              </a:rPr>
              <a:t>does a set of predictor variables do a good job in predicting an outcome (dependent) variable?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333333"/>
                </a:solidFill>
                <a:effectLst/>
              </a:rPr>
              <a:t>Which variables in particular are significant predictors of the outcome variable, and in what way do they impact the outcome variable?  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9626110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759AF-6B86-441F-AF9A-D53781540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Regression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AF0D0A-286B-4C39-AF4B-585590FC05FE}"/>
              </a:ext>
            </a:extLst>
          </p:cNvPr>
          <p:cNvSpPr txBox="1"/>
          <p:nvPr/>
        </p:nvSpPr>
        <p:spPr>
          <a:xfrm>
            <a:off x="586489" y="1717990"/>
            <a:ext cx="1051464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</a:rPr>
              <a:t>Regression is one types of statistical modeling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</a:rPr>
              <a:t>The </a:t>
            </a:r>
            <a:r>
              <a:rPr lang="en-US" sz="2400" b="1" i="0" dirty="0">
                <a:effectLst/>
              </a:rPr>
              <a:t>goal</a:t>
            </a:r>
            <a:r>
              <a:rPr lang="en-US" sz="2400" b="0" i="0" dirty="0">
                <a:effectLst/>
              </a:rPr>
              <a:t> of is to adjust the values of the model's parameters to find the line or curve that comes closest to your data</a:t>
            </a:r>
            <a:endParaRPr lang="en-US" sz="2400" dirty="0"/>
          </a:p>
        </p:txBody>
      </p:sp>
      <p:pic>
        <p:nvPicPr>
          <p:cNvPr id="31746" name="Picture 2" descr="Simple Linear Regression – Nextjournal">
            <a:extLst>
              <a:ext uri="{FF2B5EF4-FFF2-40B4-BE49-F238E27FC236}">
                <a16:creationId xmlns:a16="http://schemas.microsoft.com/office/drawing/2014/main" id="{06BB3A4E-51CB-4AC5-BF16-1CF3742EA9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3699" y="3258052"/>
            <a:ext cx="4041859" cy="3174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8D01E9C-A6EE-4CAB-AE1E-C38B256E8258}"/>
              </a:ext>
            </a:extLst>
          </p:cNvPr>
          <p:cNvSpPr txBox="1"/>
          <p:nvPr/>
        </p:nvSpPr>
        <p:spPr>
          <a:xfrm>
            <a:off x="6057867" y="3470084"/>
            <a:ext cx="50104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b0 + b1 </a:t>
            </a:r>
            <a:r>
              <a:rPr lang="en-US" sz="3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 + error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70D78D9-96F5-4DE9-ACD0-FB0F585C84D8}"/>
              </a:ext>
            </a:extLst>
          </p:cNvPr>
          <p:cNvSpPr txBox="1"/>
          <p:nvPr/>
        </p:nvSpPr>
        <p:spPr>
          <a:xfrm>
            <a:off x="5919537" y="4459560"/>
            <a:ext cx="583932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</a:rPr>
              <a:t>We then use statistical inference to test whether regression coefficients (b0, b1, b2, …) are significant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9314979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8290EC-3702-4548-B490-80674139A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What is statistics?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F0623F-EEC4-4CDD-823D-BD1CA6F3E9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>
                <a:solidFill>
                  <a:srgbClr val="202124"/>
                </a:solidFill>
              </a:rPr>
              <a:t>T</a:t>
            </a:r>
            <a:r>
              <a:rPr lang="en-US" sz="2800" b="0" i="0" dirty="0">
                <a:solidFill>
                  <a:srgbClr val="202124"/>
                </a:solidFill>
                <a:effectLst/>
              </a:rPr>
              <a:t>he practice or </a:t>
            </a:r>
            <a:r>
              <a:rPr lang="en-US" sz="2800" b="1" i="0" dirty="0">
                <a:solidFill>
                  <a:srgbClr val="202124"/>
                </a:solidFill>
                <a:effectLst/>
              </a:rPr>
              <a:t>science</a:t>
            </a:r>
            <a:r>
              <a:rPr lang="en-US" sz="2800" b="0" i="0" dirty="0">
                <a:solidFill>
                  <a:srgbClr val="202124"/>
                </a:solidFill>
                <a:effectLst/>
              </a:rPr>
              <a:t> of </a:t>
            </a:r>
            <a:r>
              <a:rPr lang="en-US" sz="2800" b="1" i="0" dirty="0">
                <a:solidFill>
                  <a:srgbClr val="202124"/>
                </a:solidFill>
                <a:effectLst/>
              </a:rPr>
              <a:t>collecting</a:t>
            </a:r>
            <a:r>
              <a:rPr lang="en-US" sz="2800" b="0" i="0" dirty="0">
                <a:solidFill>
                  <a:srgbClr val="202124"/>
                </a:solidFill>
                <a:effectLst/>
              </a:rPr>
              <a:t> and </a:t>
            </a:r>
            <a:r>
              <a:rPr lang="en-US" sz="2800" b="1" i="0" dirty="0">
                <a:solidFill>
                  <a:srgbClr val="202124"/>
                </a:solidFill>
                <a:effectLst/>
              </a:rPr>
              <a:t>analyzing</a:t>
            </a:r>
            <a:r>
              <a:rPr lang="en-US" sz="2800" b="0" i="0" dirty="0">
                <a:solidFill>
                  <a:srgbClr val="202124"/>
                </a:solidFill>
                <a:effectLst/>
              </a:rPr>
              <a:t> numerical </a:t>
            </a:r>
            <a:r>
              <a:rPr lang="en-US" sz="2800" b="1" i="0" dirty="0">
                <a:solidFill>
                  <a:srgbClr val="202124"/>
                </a:solidFill>
                <a:effectLst/>
              </a:rPr>
              <a:t>data</a:t>
            </a:r>
            <a:r>
              <a:rPr lang="en-US" sz="2800" b="0" i="0" dirty="0">
                <a:solidFill>
                  <a:srgbClr val="202124"/>
                </a:solidFill>
                <a:effectLst/>
              </a:rPr>
              <a:t> in large quantities, especially for the purpose of </a:t>
            </a:r>
            <a:r>
              <a:rPr lang="en-US" sz="2800" b="1" i="0" dirty="0">
                <a:solidFill>
                  <a:srgbClr val="202124"/>
                </a:solidFill>
                <a:effectLst/>
              </a:rPr>
              <a:t>inferring proportions </a:t>
            </a:r>
            <a:r>
              <a:rPr lang="en-US" sz="2800" b="0" i="0" dirty="0">
                <a:solidFill>
                  <a:srgbClr val="202124"/>
                </a:solidFill>
                <a:effectLst/>
              </a:rPr>
              <a:t>in a whole from those in a </a:t>
            </a:r>
            <a:r>
              <a:rPr lang="en-US" sz="2800" b="1" i="0" dirty="0">
                <a:solidFill>
                  <a:srgbClr val="202124"/>
                </a:solidFill>
                <a:effectLst/>
              </a:rPr>
              <a:t>representative sample </a:t>
            </a:r>
            <a:r>
              <a:rPr lang="en-US" sz="2800" b="0" i="0" dirty="0">
                <a:solidFill>
                  <a:srgbClr val="202124"/>
                </a:solidFill>
                <a:effectLst/>
              </a:rPr>
              <a:t>– Oxford</a:t>
            </a:r>
            <a:endParaRPr lang="en-US" sz="2800" dirty="0">
              <a:solidFill>
                <a:srgbClr val="202124"/>
              </a:solidFill>
            </a:endParaRPr>
          </a:p>
          <a:p>
            <a:r>
              <a:rPr lang="en-US" sz="2800" dirty="0"/>
              <a:t>The </a:t>
            </a:r>
            <a:r>
              <a:rPr lang="en-US" sz="2800" b="1" dirty="0"/>
              <a:t>science</a:t>
            </a:r>
            <a:r>
              <a:rPr lang="en-US" sz="2800" dirty="0"/>
              <a:t> of learning from </a:t>
            </a:r>
            <a:r>
              <a:rPr lang="en-US" sz="2800" b="1" dirty="0"/>
              <a:t>data</a:t>
            </a:r>
            <a:r>
              <a:rPr lang="en-US" sz="2800" dirty="0"/>
              <a:t>, and of </a:t>
            </a:r>
            <a:r>
              <a:rPr lang="en-US" sz="2800" b="1" dirty="0"/>
              <a:t>measuring</a:t>
            </a:r>
            <a:r>
              <a:rPr lang="en-US" sz="2800" dirty="0"/>
              <a:t>, </a:t>
            </a:r>
            <a:r>
              <a:rPr lang="en-US" sz="2800" b="1" dirty="0"/>
              <a:t>controlling</a:t>
            </a:r>
            <a:r>
              <a:rPr lang="en-US" sz="2800" dirty="0"/>
              <a:t> and </a:t>
            </a:r>
            <a:r>
              <a:rPr lang="en-US" sz="2800" b="1" dirty="0"/>
              <a:t>communicating uncertainty</a:t>
            </a:r>
            <a:r>
              <a:rPr lang="en-US" sz="2800" b="1" dirty="0">
                <a:solidFill>
                  <a:srgbClr val="202124"/>
                </a:solidFill>
              </a:rPr>
              <a:t> </a:t>
            </a:r>
            <a:r>
              <a:rPr lang="en-US" sz="2800" dirty="0">
                <a:solidFill>
                  <a:srgbClr val="202124"/>
                </a:solidFill>
              </a:rPr>
              <a:t>– </a:t>
            </a:r>
            <a:r>
              <a:rPr lang="en-US" sz="2800" b="0" i="0" dirty="0">
                <a:solidFill>
                  <a:srgbClr val="202124"/>
                </a:solidFill>
                <a:effectLst/>
              </a:rPr>
              <a:t> </a:t>
            </a:r>
            <a:r>
              <a:rPr lang="en-US" sz="2800" dirty="0"/>
              <a:t>American Statistical Association</a:t>
            </a:r>
            <a:endParaRPr lang="en-US" sz="2800" b="0" i="0" dirty="0">
              <a:solidFill>
                <a:srgbClr val="202124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29173781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DB949-FE73-4C57-A0BE-A557E1A28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8665E7-B1D8-4463-9E73-CDEA23DC0D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7900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23CEDA-275E-4568-85CD-B78E155B5A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steps in statistics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E5FA3-55BD-4EE0-AAC3-C34E4502AE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1505868"/>
            <a:ext cx="11029615" cy="3634486"/>
          </a:xfrm>
        </p:spPr>
        <p:txBody>
          <a:bodyPr>
            <a:normAutofit/>
          </a:bodyPr>
          <a:lstStyle/>
          <a:p>
            <a:pPr marL="0" indent="0">
              <a:buFont typeface="Wingdings" panose="05000000000000000000" pitchFamily="2" charset="2"/>
              <a:buNone/>
            </a:pPr>
            <a:r>
              <a:rPr lang="en-US" altLang="en-US" sz="2400" dirty="0">
                <a:solidFill>
                  <a:schemeClr val="tx1"/>
                </a:solidFill>
              </a:rPr>
              <a:t>Studying a problem through the use of statistical data analysis usually involves four basic steps. </a:t>
            </a:r>
          </a:p>
          <a:p>
            <a:pPr marL="690563" lvl="1" indent="-577850"/>
            <a:r>
              <a:rPr lang="en-US" altLang="en-US" sz="2400" dirty="0">
                <a:solidFill>
                  <a:schemeClr val="tx1"/>
                </a:solidFill>
              </a:rPr>
              <a:t>Defining the problem </a:t>
            </a:r>
          </a:p>
          <a:p>
            <a:pPr marL="690563" lvl="1" indent="-577850"/>
            <a:r>
              <a:rPr lang="en-US" altLang="en-US" sz="2400" dirty="0">
                <a:solidFill>
                  <a:schemeClr val="tx1"/>
                </a:solidFill>
              </a:rPr>
              <a:t>Collecting/preparing the data </a:t>
            </a:r>
          </a:p>
          <a:p>
            <a:pPr marL="690563" lvl="1" indent="-577850"/>
            <a:r>
              <a:rPr lang="en-US" altLang="en-US" sz="2400" dirty="0">
                <a:solidFill>
                  <a:schemeClr val="tx1"/>
                </a:solidFill>
              </a:rPr>
              <a:t>Analyzing the data </a:t>
            </a:r>
          </a:p>
          <a:p>
            <a:pPr marL="690563" lvl="1" indent="-577850"/>
            <a:r>
              <a:rPr lang="en-US" altLang="en-US" sz="2400" dirty="0">
                <a:solidFill>
                  <a:schemeClr val="tx1"/>
                </a:solidFill>
              </a:rPr>
              <a:t>Reporting the results </a:t>
            </a:r>
          </a:p>
        </p:txBody>
      </p:sp>
    </p:spTree>
    <p:extLst>
      <p:ext uri="{BB962C8B-B14F-4D97-AF65-F5344CB8AC3E}">
        <p14:creationId xmlns:p14="http://schemas.microsoft.com/office/powerpoint/2010/main" val="19918841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B8BEC-F83F-43D0-A61A-5F972DAB8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Population and Sample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1937FC-C8C6-4E70-B808-EF5CD51FA0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116982"/>
      </p:ext>
    </p:extLst>
  </p:cSld>
  <p:clrMapOvr>
    <a:masterClrMapping/>
  </p:clrMapOvr>
</p:sld>
</file>

<file path=ppt/theme/theme1.xml><?xml version="1.0" encoding="utf-8"?>
<a:theme xmlns:a="http://schemas.openxmlformats.org/drawingml/2006/main" name="AccentBoxVTI">
  <a:themeElements>
    <a:clrScheme name="Custom 3">
      <a:dk1>
        <a:srgbClr val="000000"/>
      </a:dk1>
      <a:lt1>
        <a:sysClr val="window" lastClr="FFFFFF"/>
      </a:lt1>
      <a:dk2>
        <a:srgbClr val="5E5E5E"/>
      </a:dk2>
      <a:lt2>
        <a:srgbClr val="DDDDDD"/>
      </a:lt2>
      <a:accent1>
        <a:srgbClr val="C00000"/>
      </a:accent1>
      <a:accent2>
        <a:srgbClr val="FFFFFF"/>
      </a:accent2>
      <a:accent3>
        <a:srgbClr val="F69200"/>
      </a:accent3>
      <a:accent4>
        <a:srgbClr val="838383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ustom 3">
    <a:dk1>
      <a:srgbClr val="000000"/>
    </a:dk1>
    <a:lt1>
      <a:sysClr val="window" lastClr="FFFFFF"/>
    </a:lt1>
    <a:dk2>
      <a:srgbClr val="5E5E5E"/>
    </a:dk2>
    <a:lt2>
      <a:srgbClr val="DDDDDD"/>
    </a:lt2>
    <a:accent1>
      <a:srgbClr val="C00000"/>
    </a:accent1>
    <a:accent2>
      <a:srgbClr val="FFFFFF"/>
    </a:accent2>
    <a:accent3>
      <a:srgbClr val="F69200"/>
    </a:accent3>
    <a:accent4>
      <a:srgbClr val="838383"/>
    </a:accent4>
    <a:accent5>
      <a:srgbClr val="FEC306"/>
    </a:accent5>
    <a:accent6>
      <a:srgbClr val="DF5327"/>
    </a:accent6>
    <a:hlink>
      <a:srgbClr val="F59E00"/>
    </a:hlink>
    <a:folHlink>
      <a:srgbClr val="B2B2B2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B927DC71-2909-427C-BDB0-3E47E210151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DF0A252-5923-47A2-A53A-F9BF7290891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90D7697-8E53-4EA8-8CBB-9C19575257BF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3881</TotalTime>
  <Words>2981</Words>
  <Application>Microsoft Office PowerPoint</Application>
  <PresentationFormat>Widescreen</PresentationFormat>
  <Paragraphs>434</Paragraphs>
  <Slides>70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85" baseType="lpstr">
      <vt:lpstr>Arial</vt:lpstr>
      <vt:lpstr>Arial</vt:lpstr>
      <vt:lpstr>Avenir Next LT Pro</vt:lpstr>
      <vt:lpstr>Avenir Next LT Pro (Body)</vt:lpstr>
      <vt:lpstr>Calibri</vt:lpstr>
      <vt:lpstr>Cambria Math</vt:lpstr>
      <vt:lpstr>Franklin Gothic Demi</vt:lpstr>
      <vt:lpstr>Lato</vt:lpstr>
      <vt:lpstr>Roboto</vt:lpstr>
      <vt:lpstr>Segoe UI</vt:lpstr>
      <vt:lpstr>Symbol</vt:lpstr>
      <vt:lpstr>Times New Roman</vt:lpstr>
      <vt:lpstr>Wingdings</vt:lpstr>
      <vt:lpstr>AccentBoxVTI</vt:lpstr>
      <vt:lpstr>Equation</vt:lpstr>
      <vt:lpstr> Basic Statistics  for Data Science  with Python</vt:lpstr>
      <vt:lpstr>PowerPoint Presentation</vt:lpstr>
      <vt:lpstr>PowerPoint Presentation</vt:lpstr>
      <vt:lpstr>PowerPoint Presentation</vt:lpstr>
      <vt:lpstr>PowerPoint Presentation</vt:lpstr>
      <vt:lpstr>Definition</vt:lpstr>
      <vt:lpstr>What is statistics?</vt:lpstr>
      <vt:lpstr>Basic steps in statistics</vt:lpstr>
      <vt:lpstr>Population and Sample</vt:lpstr>
      <vt:lpstr>Statistics</vt:lpstr>
      <vt:lpstr>Population and sample</vt:lpstr>
      <vt:lpstr>Characteristics of good sample</vt:lpstr>
      <vt:lpstr>Sampling method</vt:lpstr>
      <vt:lpstr>Error and bias</vt:lpstr>
      <vt:lpstr>Error vs sample size</vt:lpstr>
      <vt:lpstr>Two Branches of Statistics</vt:lpstr>
      <vt:lpstr>Descriptive Statistics</vt:lpstr>
      <vt:lpstr>Measurement level</vt:lpstr>
      <vt:lpstr>Descriptive statistics</vt:lpstr>
      <vt:lpstr>Measures of central tendency</vt:lpstr>
      <vt:lpstr>Measures of dispersion</vt:lpstr>
      <vt:lpstr>Data Distribution</vt:lpstr>
      <vt:lpstr>Presenting data: Table and chart</vt:lpstr>
      <vt:lpstr>Presenting data: chart</vt:lpstr>
      <vt:lpstr>Probability Distribution</vt:lpstr>
      <vt:lpstr>Probability distribution terminology</vt:lpstr>
      <vt:lpstr>Probability distribution terminology</vt:lpstr>
      <vt:lpstr>Common data distribution</vt:lpstr>
      <vt:lpstr>Normal (z) distribution</vt:lpstr>
      <vt:lpstr>Student’s t distribution</vt:lpstr>
      <vt:lpstr>Standardized Normal distribution</vt:lpstr>
      <vt:lpstr>Calculate probability: example</vt:lpstr>
      <vt:lpstr>Calculate probability: example</vt:lpstr>
      <vt:lpstr>Inferential statistics</vt:lpstr>
      <vt:lpstr>Inferential statistics</vt:lpstr>
      <vt:lpstr>Inferential statistics</vt:lpstr>
      <vt:lpstr>Confidence interval</vt:lpstr>
      <vt:lpstr>Interpreting confidence interval</vt:lpstr>
      <vt:lpstr>Confidence level vs confidence interval</vt:lpstr>
      <vt:lpstr>Confidence interval formula</vt:lpstr>
      <vt:lpstr>Confidence interval: example</vt:lpstr>
      <vt:lpstr>Hypothesis testing</vt:lpstr>
      <vt:lpstr>Hypothesis testing</vt:lpstr>
      <vt:lpstr>Hypothesis testing …</vt:lpstr>
      <vt:lpstr>Two types of error</vt:lpstr>
      <vt:lpstr>Hypothesis testing: the court</vt:lpstr>
      <vt:lpstr>Hypothesis testing: the court</vt:lpstr>
      <vt:lpstr>Hypothesis testing: the court</vt:lpstr>
      <vt:lpstr>PowerPoint Presentation</vt:lpstr>
      <vt:lpstr>Statistical test</vt:lpstr>
      <vt:lpstr>Hypothesis testing steps</vt:lpstr>
      <vt:lpstr>Two and one-tailed hypothesis testing</vt:lpstr>
      <vt:lpstr>Alpha/significance level</vt:lpstr>
      <vt:lpstr>Alpha, critical value, test statistic and p-value</vt:lpstr>
      <vt:lpstr>Making conclusion</vt:lpstr>
      <vt:lpstr>Hypothesis testing about mean</vt:lpstr>
      <vt:lpstr>Hypothesis testing about mean</vt:lpstr>
      <vt:lpstr>Hypothesis testing about mean</vt:lpstr>
      <vt:lpstr>Hypothesis testing about proportion</vt:lpstr>
      <vt:lpstr>Levene’s test</vt:lpstr>
      <vt:lpstr>Sample size to conduct hypothesis testing</vt:lpstr>
      <vt:lpstr>Hypothesis testing: example</vt:lpstr>
      <vt:lpstr>Correlation</vt:lpstr>
      <vt:lpstr>Correlation</vt:lpstr>
      <vt:lpstr>Correlation does not imply causation</vt:lpstr>
      <vt:lpstr>Regression</vt:lpstr>
      <vt:lpstr>Statistical modeling</vt:lpstr>
      <vt:lpstr>Regression</vt:lpstr>
      <vt:lpstr>Regression</vt:lpstr>
      <vt:lpstr>Exercise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Foundations  of Data Science</dc:title>
  <dc:creator>Nur Andi Setiabudi</dc:creator>
  <cp:lastModifiedBy>Nur Andi Setiabudi</cp:lastModifiedBy>
  <cp:revision>76</cp:revision>
  <dcterms:created xsi:type="dcterms:W3CDTF">2020-12-15T10:54:38Z</dcterms:created>
  <dcterms:modified xsi:type="dcterms:W3CDTF">2021-07-08T19:58:19Z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